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sldIdLst>
    <p:sldId id="256" r:id="rId2"/>
    <p:sldId id="257" r:id="rId3"/>
    <p:sldId id="258" r:id="rId4"/>
    <p:sldId id="259" r:id="rId5"/>
    <p:sldId id="260" r:id="rId6"/>
    <p:sldId id="261" r:id="rId7"/>
    <p:sldId id="264" r:id="rId8"/>
    <p:sldId id="262" r:id="rId9"/>
    <p:sldId id="265" r:id="rId10"/>
    <p:sldId id="263"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7C95E2-C751-4E59-02E0-3DFD0DBB6154}" v="62" dt="2024-04-03T01:47:11.794"/>
    <p1510:client id="{DCDF8399-DB59-FB24-31A3-6D8C06A35735}" v="3679" dt="2024-04-03T05:42:47.0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5" autoAdjust="0"/>
    <p:restoredTop sz="94660"/>
  </p:normalViewPr>
  <p:slideViewPr>
    <p:cSldViewPr snapToGrid="0">
      <p:cViewPr varScale="1">
        <p:scale>
          <a:sx n="112" d="100"/>
          <a:sy n="112" d="100"/>
        </p:scale>
        <p:origin x="232" y="3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DE6C8-AB1D-4204-BC9C-3366B0BF0435}"/>
              </a:ext>
            </a:extLst>
          </p:cNvPr>
          <p:cNvSpPr>
            <a:spLocks noGrp="1"/>
          </p:cNvSpPr>
          <p:nvPr>
            <p:ph type="ctrTitle"/>
          </p:nvPr>
        </p:nvSpPr>
        <p:spPr>
          <a:xfrm>
            <a:off x="678426" y="889820"/>
            <a:ext cx="9989574" cy="3598606"/>
          </a:xfrm>
        </p:spPr>
        <p:txBody>
          <a:bodyPr anchor="t">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A7B9009-EE50-4EE5-B6EB-CD6EC83D3FA3}"/>
              </a:ext>
            </a:extLst>
          </p:cNvPr>
          <p:cNvSpPr>
            <a:spLocks noGrp="1"/>
          </p:cNvSpPr>
          <p:nvPr>
            <p:ph type="subTitle" idx="1"/>
          </p:nvPr>
        </p:nvSpPr>
        <p:spPr>
          <a:xfrm>
            <a:off x="678426" y="4488426"/>
            <a:ext cx="6991776" cy="130277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99C8667E-058A-436F-B8EA-5B3A99D43D09}"/>
              </a:ext>
            </a:extLst>
          </p:cNvPr>
          <p:cNvSpPr>
            <a:spLocks noGrp="1"/>
          </p:cNvSpPr>
          <p:nvPr>
            <p:ph type="dt" sz="half" idx="10"/>
          </p:nvPr>
        </p:nvSpPr>
        <p:spPr/>
        <p:txBody>
          <a:bodyPr/>
          <a:lstStyle/>
          <a:p>
            <a:fld id="{BBCD4F60-3B00-4DB4-90A4-67F8107A0900}" type="datetime1">
              <a:rPr lang="en-US" smtClean="0"/>
              <a:t>4/3/24</a:t>
            </a:fld>
            <a:endParaRPr lang="en-US"/>
          </a:p>
        </p:txBody>
      </p:sp>
      <p:sp>
        <p:nvSpPr>
          <p:cNvPr id="5" name="Footer Placeholder 4">
            <a:extLst>
              <a:ext uri="{FF2B5EF4-FFF2-40B4-BE49-F238E27FC236}">
                <a16:creationId xmlns:a16="http://schemas.microsoft.com/office/drawing/2014/main" id="{52680305-1AD7-482D-BFFD-6CDB83AB39A4}"/>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BE5762A1-52E9-402D-B65E-DF193E44CE83}"/>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06487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59C1-C098-4BF4-A55D-782F4E606B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343C7E-1E8B-4D38-9B81-1AA2A8978E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A70B00-53AE-4D3F-91BE-A8D789ED9864}"/>
              </a:ext>
            </a:extLst>
          </p:cNvPr>
          <p:cNvSpPr>
            <a:spLocks noGrp="1"/>
          </p:cNvSpPr>
          <p:nvPr>
            <p:ph type="dt" sz="half" idx="10"/>
          </p:nvPr>
        </p:nvSpPr>
        <p:spPr/>
        <p:txBody>
          <a:bodyPr/>
          <a:lstStyle/>
          <a:p>
            <a:fld id="{E5C12018-AE0B-45B3-8833-1C61B747ADFD}" type="datetime1">
              <a:rPr lang="en-US" smtClean="0"/>
              <a:t>4/3/24</a:t>
            </a:fld>
            <a:endParaRPr lang="en-US"/>
          </a:p>
        </p:txBody>
      </p:sp>
      <p:sp>
        <p:nvSpPr>
          <p:cNvPr id="5" name="Footer Placeholder 4">
            <a:extLst>
              <a:ext uri="{FF2B5EF4-FFF2-40B4-BE49-F238E27FC236}">
                <a16:creationId xmlns:a16="http://schemas.microsoft.com/office/drawing/2014/main" id="{06647FC7-8124-4F70-A849-B6BCC5189CC3}"/>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B47CEBE4-50DC-47DB-B699-CCC024336C9F}"/>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122599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418279-D3B8-4C6A-AB74-9DE377771270}"/>
              </a:ext>
            </a:extLst>
          </p:cNvPr>
          <p:cNvSpPr>
            <a:spLocks noGrp="1"/>
          </p:cNvSpPr>
          <p:nvPr>
            <p:ph type="title" orient="vert"/>
          </p:nvPr>
        </p:nvSpPr>
        <p:spPr>
          <a:xfrm>
            <a:off x="9242322" y="997974"/>
            <a:ext cx="2349043" cy="498495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E28F733C-9309-4197-BACA-207CDC8935C9}"/>
              </a:ext>
            </a:extLst>
          </p:cNvPr>
          <p:cNvSpPr>
            <a:spLocks noGrp="1"/>
          </p:cNvSpPr>
          <p:nvPr>
            <p:ph type="body" orient="vert" idx="1"/>
          </p:nvPr>
        </p:nvSpPr>
        <p:spPr>
          <a:xfrm>
            <a:off x="838200" y="997973"/>
            <a:ext cx="8404122" cy="49849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6ACD4D0-5BE6-412D-B08B-5DFFD593513E}"/>
              </a:ext>
            </a:extLst>
          </p:cNvPr>
          <p:cNvSpPr>
            <a:spLocks noGrp="1"/>
          </p:cNvSpPr>
          <p:nvPr>
            <p:ph type="dt" sz="half" idx="10"/>
          </p:nvPr>
        </p:nvSpPr>
        <p:spPr/>
        <p:txBody>
          <a:bodyPr/>
          <a:lstStyle/>
          <a:p>
            <a:fld id="{BC874D72-DF44-407D-AEE5-0273DD00D922}" type="datetime1">
              <a:rPr lang="en-US" smtClean="0"/>
              <a:t>4/3/24</a:t>
            </a:fld>
            <a:endParaRPr lang="en-US"/>
          </a:p>
        </p:txBody>
      </p:sp>
      <p:sp>
        <p:nvSpPr>
          <p:cNvPr id="5" name="Footer Placeholder 4">
            <a:extLst>
              <a:ext uri="{FF2B5EF4-FFF2-40B4-BE49-F238E27FC236}">
                <a16:creationId xmlns:a16="http://schemas.microsoft.com/office/drawing/2014/main" id="{55021651-B786-4A39-A10F-F5231D0A2C5E}"/>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74504D2D-9379-40DE-9F45-3004BE54F16B}"/>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751724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7CA6-BFD9-4CB1-8892-F6B062E824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CDA8C3-9C0C-4E52-9A62-E4DB159E6B0E}"/>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CC3EC35-E02F-41FF-9232-F90692A902FC}"/>
              </a:ext>
            </a:extLst>
          </p:cNvPr>
          <p:cNvSpPr>
            <a:spLocks noGrp="1"/>
          </p:cNvSpPr>
          <p:nvPr>
            <p:ph type="dt" sz="half" idx="10"/>
          </p:nvPr>
        </p:nvSpPr>
        <p:spPr/>
        <p:txBody>
          <a:bodyPr/>
          <a:lstStyle/>
          <a:p>
            <a:fld id="{626DE685-1B6F-4D7C-AEF2-C9AD71EC467A}" type="datetime1">
              <a:rPr lang="en-US" smtClean="0"/>
              <a:t>4/3/24</a:t>
            </a:fld>
            <a:endParaRPr lang="en-US"/>
          </a:p>
        </p:txBody>
      </p:sp>
      <p:sp>
        <p:nvSpPr>
          <p:cNvPr id="5" name="Footer Placeholder 4">
            <a:extLst>
              <a:ext uri="{FF2B5EF4-FFF2-40B4-BE49-F238E27FC236}">
                <a16:creationId xmlns:a16="http://schemas.microsoft.com/office/drawing/2014/main" id="{39D13D38-5DF1-443B-8A12-71E834FDC6A1}"/>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F25E644A-4A37-4757-9809-5B035E2874E6}"/>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84603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578B-CD85-4BF1-A729-E8E8079B595F}"/>
              </a:ext>
            </a:extLst>
          </p:cNvPr>
          <p:cNvSpPr>
            <a:spLocks noGrp="1"/>
          </p:cNvSpPr>
          <p:nvPr>
            <p:ph type="title"/>
          </p:nvPr>
        </p:nvSpPr>
        <p:spPr>
          <a:xfrm>
            <a:off x="715383" y="1709738"/>
            <a:ext cx="10632067"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58448C1-C13F-4826-8347-EEB00A6643D6}"/>
              </a:ext>
            </a:extLst>
          </p:cNvPr>
          <p:cNvSpPr>
            <a:spLocks noGrp="1"/>
          </p:cNvSpPr>
          <p:nvPr>
            <p:ph type="body" idx="1"/>
          </p:nvPr>
        </p:nvSpPr>
        <p:spPr>
          <a:xfrm>
            <a:off x="715383" y="4589463"/>
            <a:ext cx="1063206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6546A-957F-4C4D-9744-1177AD258E10}"/>
              </a:ext>
            </a:extLst>
          </p:cNvPr>
          <p:cNvSpPr>
            <a:spLocks noGrp="1"/>
          </p:cNvSpPr>
          <p:nvPr>
            <p:ph type="dt" sz="half" idx="10"/>
          </p:nvPr>
        </p:nvSpPr>
        <p:spPr/>
        <p:txBody>
          <a:bodyPr/>
          <a:lstStyle/>
          <a:p>
            <a:fld id="{66E20BAB-D1DB-4DC1-908A-9B5E73715905}" type="datetime1">
              <a:rPr lang="en-US" smtClean="0"/>
              <a:t>4/3/24</a:t>
            </a:fld>
            <a:endParaRPr lang="en-US"/>
          </a:p>
        </p:txBody>
      </p:sp>
      <p:sp>
        <p:nvSpPr>
          <p:cNvPr id="5" name="Footer Placeholder 4">
            <a:extLst>
              <a:ext uri="{FF2B5EF4-FFF2-40B4-BE49-F238E27FC236}">
                <a16:creationId xmlns:a16="http://schemas.microsoft.com/office/drawing/2014/main" id="{B1DB149C-CC63-4E3A-A83D-EF637EB51979}"/>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EDB94775-7982-41EC-B584-D51224D38F77}"/>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4047940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4BD8-507D-48E4-A624-F16A741C3609}"/>
              </a:ext>
            </a:extLst>
          </p:cNvPr>
          <p:cNvSpPr>
            <a:spLocks noGrp="1"/>
          </p:cNvSpPr>
          <p:nvPr>
            <p:ph type="title"/>
          </p:nvPr>
        </p:nvSpPr>
        <p:spPr>
          <a:xfrm>
            <a:off x="700635" y="922096"/>
            <a:ext cx="10691265" cy="1127930"/>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10A07E4-3A39-457C-A059-7DFB6039D947}"/>
              </a:ext>
            </a:extLst>
          </p:cNvPr>
          <p:cNvSpPr>
            <a:spLocks noGrp="1"/>
          </p:cNvSpPr>
          <p:nvPr>
            <p:ph sz="half" idx="1"/>
          </p:nvPr>
        </p:nvSpPr>
        <p:spPr>
          <a:xfrm>
            <a:off x="715383" y="2128684"/>
            <a:ext cx="5304417"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B141E17-47CE-4A78-B0FA-0E9786DA67C5}"/>
              </a:ext>
            </a:extLst>
          </p:cNvPr>
          <p:cNvSpPr>
            <a:spLocks noGrp="1"/>
          </p:cNvSpPr>
          <p:nvPr>
            <p:ph sz="half" idx="2"/>
          </p:nvPr>
        </p:nvSpPr>
        <p:spPr>
          <a:xfrm>
            <a:off x="6172200" y="2128684"/>
            <a:ext cx="5219700" cy="3844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9F02C13-D3ED-4044-9716-F29D79A184C9}"/>
              </a:ext>
            </a:extLst>
          </p:cNvPr>
          <p:cNvSpPr>
            <a:spLocks noGrp="1"/>
          </p:cNvSpPr>
          <p:nvPr>
            <p:ph type="dt" sz="half" idx="10"/>
          </p:nvPr>
        </p:nvSpPr>
        <p:spPr/>
        <p:txBody>
          <a:bodyPr/>
          <a:lstStyle/>
          <a:p>
            <a:fld id="{82D2DD5A-C337-4F22-BED0-547AFC68CFD6}" type="datetime1">
              <a:rPr lang="en-US" smtClean="0"/>
              <a:t>4/3/24</a:t>
            </a:fld>
            <a:endParaRPr lang="en-US"/>
          </a:p>
        </p:txBody>
      </p:sp>
      <p:sp>
        <p:nvSpPr>
          <p:cNvPr id="6" name="Footer Placeholder 5">
            <a:extLst>
              <a:ext uri="{FF2B5EF4-FFF2-40B4-BE49-F238E27FC236}">
                <a16:creationId xmlns:a16="http://schemas.microsoft.com/office/drawing/2014/main" id="{8AF334AD-FB29-4355-B5CF-85E61B4F3409}"/>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BA5AA154-790C-4774-9C21-8C543E733F26}"/>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1679505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DD35-7673-4F88-86B0-634883B5E345}"/>
              </a:ext>
            </a:extLst>
          </p:cNvPr>
          <p:cNvSpPr>
            <a:spLocks noGrp="1"/>
          </p:cNvSpPr>
          <p:nvPr>
            <p:ph type="title"/>
          </p:nvPr>
        </p:nvSpPr>
        <p:spPr>
          <a:xfrm>
            <a:off x="685887" y="929148"/>
            <a:ext cx="10640005" cy="761540"/>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EC820D7-3E0B-47C6-A583-C4C839C5AF03}"/>
              </a:ext>
            </a:extLst>
          </p:cNvPr>
          <p:cNvSpPr>
            <a:spLocks noGrp="1"/>
          </p:cNvSpPr>
          <p:nvPr>
            <p:ph type="body" idx="1"/>
          </p:nvPr>
        </p:nvSpPr>
        <p:spPr>
          <a:xfrm>
            <a:off x="715384" y="1681163"/>
            <a:ext cx="5282192"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839A7B-97D5-400F-B802-A0FF28FE9F15}"/>
              </a:ext>
            </a:extLst>
          </p:cNvPr>
          <p:cNvSpPr>
            <a:spLocks noGrp="1"/>
          </p:cNvSpPr>
          <p:nvPr>
            <p:ph sz="half" idx="2"/>
          </p:nvPr>
        </p:nvSpPr>
        <p:spPr>
          <a:xfrm>
            <a:off x="715384" y="2505075"/>
            <a:ext cx="5282192" cy="34237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2E0ECA2-DBF1-4681-9DFA-93AFD1B371DB}"/>
              </a:ext>
            </a:extLst>
          </p:cNvPr>
          <p:cNvSpPr>
            <a:spLocks noGrp="1"/>
          </p:cNvSpPr>
          <p:nvPr>
            <p:ph type="body" sz="quarter" idx="3"/>
          </p:nvPr>
        </p:nvSpPr>
        <p:spPr>
          <a:xfrm>
            <a:off x="6172200" y="1681163"/>
            <a:ext cx="5183188"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0EBBBB-517F-4ED7-9E51-CF0F7590B4D4}"/>
              </a:ext>
            </a:extLst>
          </p:cNvPr>
          <p:cNvSpPr>
            <a:spLocks noGrp="1"/>
          </p:cNvSpPr>
          <p:nvPr>
            <p:ph sz="quarter" idx="4"/>
          </p:nvPr>
        </p:nvSpPr>
        <p:spPr>
          <a:xfrm>
            <a:off x="6172200" y="2505075"/>
            <a:ext cx="5183188" cy="34237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511B5C7-1E37-478F-B4B0-C7202FFE41B9}"/>
              </a:ext>
            </a:extLst>
          </p:cNvPr>
          <p:cNvSpPr>
            <a:spLocks noGrp="1"/>
          </p:cNvSpPr>
          <p:nvPr>
            <p:ph type="dt" sz="half" idx="10"/>
          </p:nvPr>
        </p:nvSpPr>
        <p:spPr/>
        <p:txBody>
          <a:bodyPr/>
          <a:lstStyle/>
          <a:p>
            <a:fld id="{FA38DFBF-4DB8-447F-A740-22B1B0F7DDD8}" type="datetime1">
              <a:rPr lang="en-US" smtClean="0"/>
              <a:t>4/3/24</a:t>
            </a:fld>
            <a:endParaRPr lang="en-US"/>
          </a:p>
        </p:txBody>
      </p:sp>
      <p:sp>
        <p:nvSpPr>
          <p:cNvPr id="8" name="Footer Placeholder 7">
            <a:extLst>
              <a:ext uri="{FF2B5EF4-FFF2-40B4-BE49-F238E27FC236}">
                <a16:creationId xmlns:a16="http://schemas.microsoft.com/office/drawing/2014/main" id="{9153F7EF-507C-4CB3-86C5-8B34FFFC1D86}"/>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58E3DEA6-E4EB-4C2A-8B4F-55EC965B6219}"/>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42107110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2964-A933-4B98-A141-A4B316DAFA9F}"/>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5D684C9D-23DA-42B0-9DD3-7592F72E8DC9}"/>
              </a:ext>
            </a:extLst>
          </p:cNvPr>
          <p:cNvSpPr>
            <a:spLocks noGrp="1"/>
          </p:cNvSpPr>
          <p:nvPr>
            <p:ph type="dt" sz="half" idx="10"/>
          </p:nvPr>
        </p:nvSpPr>
        <p:spPr/>
        <p:txBody>
          <a:bodyPr/>
          <a:lstStyle/>
          <a:p>
            <a:fld id="{88812435-B87A-4434-B86A-1406D5D81959}" type="datetime1">
              <a:rPr lang="en-US" smtClean="0"/>
              <a:t>4/3/24</a:t>
            </a:fld>
            <a:endParaRPr lang="en-US"/>
          </a:p>
        </p:txBody>
      </p:sp>
      <p:sp>
        <p:nvSpPr>
          <p:cNvPr id="4" name="Footer Placeholder 3">
            <a:extLst>
              <a:ext uri="{FF2B5EF4-FFF2-40B4-BE49-F238E27FC236}">
                <a16:creationId xmlns:a16="http://schemas.microsoft.com/office/drawing/2014/main" id="{68BF8F05-876F-49D8-AE30-5BB2A91ECD59}"/>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153D20DA-9260-4577-BB51-789570A243AF}"/>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6789441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2C1F24-E0A1-45A7-8EF5-92CD9799341C}"/>
              </a:ext>
            </a:extLst>
          </p:cNvPr>
          <p:cNvSpPr>
            <a:spLocks noGrp="1"/>
          </p:cNvSpPr>
          <p:nvPr>
            <p:ph type="dt" sz="half" idx="10"/>
          </p:nvPr>
        </p:nvSpPr>
        <p:spPr/>
        <p:txBody>
          <a:bodyPr/>
          <a:lstStyle/>
          <a:p>
            <a:fld id="{F3B850E0-9242-469C-9FA7-447D7E43FF29}" type="datetime1">
              <a:rPr lang="en-US" smtClean="0"/>
              <a:t>4/3/24</a:t>
            </a:fld>
            <a:endParaRPr lang="en-US"/>
          </a:p>
        </p:txBody>
      </p:sp>
      <p:sp>
        <p:nvSpPr>
          <p:cNvPr id="3" name="Footer Placeholder 2">
            <a:extLst>
              <a:ext uri="{FF2B5EF4-FFF2-40B4-BE49-F238E27FC236}">
                <a16:creationId xmlns:a16="http://schemas.microsoft.com/office/drawing/2014/main" id="{3E021C19-210E-46B0-9036-5D8AECC9260C}"/>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1A880FEF-487E-44DF-8615-DF2210419602}"/>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408676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568EE-74C8-43A6-90BC-2DDD965CF64A}"/>
              </a:ext>
            </a:extLst>
          </p:cNvPr>
          <p:cNvSpPr>
            <a:spLocks noGrp="1"/>
          </p:cNvSpPr>
          <p:nvPr>
            <p:ph type="title"/>
          </p:nvPr>
        </p:nvSpPr>
        <p:spPr>
          <a:xfrm>
            <a:off x="678426" y="781665"/>
            <a:ext cx="4093599" cy="122345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71C35AC-CAE3-48CF-A3E4-A075C9FDD7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D9D03EA-5FAD-4609-A2B8-624E426847E3}"/>
              </a:ext>
            </a:extLst>
          </p:cNvPr>
          <p:cNvSpPr>
            <a:spLocks noGrp="1"/>
          </p:cNvSpPr>
          <p:nvPr>
            <p:ph type="body" sz="half" idx="2"/>
          </p:nvPr>
        </p:nvSpPr>
        <p:spPr>
          <a:xfrm>
            <a:off x="688258" y="2315497"/>
            <a:ext cx="4093599" cy="35534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58D2EA-2191-4216-B64D-067BDFE12375}"/>
              </a:ext>
            </a:extLst>
          </p:cNvPr>
          <p:cNvSpPr>
            <a:spLocks noGrp="1"/>
          </p:cNvSpPr>
          <p:nvPr>
            <p:ph type="dt" sz="half" idx="10"/>
          </p:nvPr>
        </p:nvSpPr>
        <p:spPr/>
        <p:txBody>
          <a:bodyPr/>
          <a:lstStyle/>
          <a:p>
            <a:fld id="{CA9184C1-634B-4D2F-90E1-C39B48114444}" type="datetime1">
              <a:rPr lang="en-US" smtClean="0"/>
              <a:t>4/3/24</a:t>
            </a:fld>
            <a:endParaRPr lang="en-US"/>
          </a:p>
        </p:txBody>
      </p:sp>
      <p:sp>
        <p:nvSpPr>
          <p:cNvPr id="6" name="Footer Placeholder 5">
            <a:extLst>
              <a:ext uri="{FF2B5EF4-FFF2-40B4-BE49-F238E27FC236}">
                <a16:creationId xmlns:a16="http://schemas.microsoft.com/office/drawing/2014/main" id="{78042128-DAB4-481C-BEE6-3523E8E88BAD}"/>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AE50E382-C500-4A4C-A7C6-43860383AB91}"/>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1789368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E98B-EACF-4251-A8AF-0D9EDD17C664}"/>
              </a:ext>
            </a:extLst>
          </p:cNvPr>
          <p:cNvSpPr>
            <a:spLocks noGrp="1"/>
          </p:cNvSpPr>
          <p:nvPr>
            <p:ph type="title"/>
          </p:nvPr>
        </p:nvSpPr>
        <p:spPr>
          <a:xfrm>
            <a:off x="683342" y="1066800"/>
            <a:ext cx="4103431" cy="1317523"/>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905F473-761A-4002-AF70-9FF878D0139E}"/>
              </a:ext>
            </a:extLst>
          </p:cNvPr>
          <p:cNvSpPr>
            <a:spLocks noGrp="1"/>
          </p:cNvSpPr>
          <p:nvPr>
            <p:ph type="pic" idx="1"/>
          </p:nvPr>
        </p:nvSpPr>
        <p:spPr>
          <a:xfrm>
            <a:off x="5183188" y="1066800"/>
            <a:ext cx="6172200" cy="4794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FA0C2E6A-F834-4540-BB00-E13CB45DC362}"/>
              </a:ext>
            </a:extLst>
          </p:cNvPr>
          <p:cNvSpPr>
            <a:spLocks noGrp="1"/>
          </p:cNvSpPr>
          <p:nvPr>
            <p:ph type="body" sz="half" idx="2"/>
          </p:nvPr>
        </p:nvSpPr>
        <p:spPr>
          <a:xfrm>
            <a:off x="683342" y="2552700"/>
            <a:ext cx="4103431" cy="3316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C38EAB-AD63-415C-B263-BA1D8FBE3CB0}"/>
              </a:ext>
            </a:extLst>
          </p:cNvPr>
          <p:cNvSpPr>
            <a:spLocks noGrp="1"/>
          </p:cNvSpPr>
          <p:nvPr>
            <p:ph type="dt" sz="half" idx="10"/>
          </p:nvPr>
        </p:nvSpPr>
        <p:spPr/>
        <p:txBody>
          <a:bodyPr/>
          <a:lstStyle/>
          <a:p>
            <a:fld id="{602A4FC1-9CCD-4E4B-AB4D-5CAEC19C950B}" type="datetime1">
              <a:rPr lang="en-US" smtClean="0"/>
              <a:t>4/3/24</a:t>
            </a:fld>
            <a:endParaRPr lang="en-US"/>
          </a:p>
        </p:txBody>
      </p:sp>
      <p:sp>
        <p:nvSpPr>
          <p:cNvPr id="6" name="Footer Placeholder 5">
            <a:extLst>
              <a:ext uri="{FF2B5EF4-FFF2-40B4-BE49-F238E27FC236}">
                <a16:creationId xmlns:a16="http://schemas.microsoft.com/office/drawing/2014/main" id="{422E5541-B6DE-45E8-BCFE-0DFC4F574079}"/>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DBB78D45-289B-46AF-8CB9-E6150BEA17ED}"/>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423367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A362AC-B59F-4AC7-B279-57DDD5336BCA}"/>
              </a:ext>
            </a:extLst>
          </p:cNvPr>
          <p:cNvSpPr>
            <a:spLocks noGrp="1"/>
          </p:cNvSpPr>
          <p:nvPr>
            <p:ph type="title"/>
          </p:nvPr>
        </p:nvSpPr>
        <p:spPr>
          <a:xfrm>
            <a:off x="700635" y="922096"/>
            <a:ext cx="10691265" cy="137103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0E6042DB-75BD-4EC1-B6D9-8A72EF940CAA}"/>
              </a:ext>
            </a:extLst>
          </p:cNvPr>
          <p:cNvSpPr>
            <a:spLocks noGrp="1"/>
          </p:cNvSpPr>
          <p:nvPr>
            <p:ph type="body" idx="1"/>
          </p:nvPr>
        </p:nvSpPr>
        <p:spPr>
          <a:xfrm>
            <a:off x="700635" y="2293126"/>
            <a:ext cx="10691265" cy="363608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1DD1378-7C96-4079-B44C-3D86B4657596}"/>
              </a:ext>
            </a:extLst>
          </p:cNvPr>
          <p:cNvSpPr>
            <a:spLocks noGrp="1"/>
          </p:cNvSpPr>
          <p:nvPr>
            <p:ph type="dt" sz="half" idx="2"/>
          </p:nvPr>
        </p:nvSpPr>
        <p:spPr>
          <a:xfrm>
            <a:off x="8369448" y="6356350"/>
            <a:ext cx="2592594" cy="365125"/>
          </a:xfrm>
          <a:prstGeom prst="rect">
            <a:avLst/>
          </a:prstGeom>
        </p:spPr>
        <p:txBody>
          <a:bodyPr vert="horz" lIns="91440" tIns="45720" rIns="91440" bIns="45720" rtlCol="0" anchor="ctr"/>
          <a:lstStyle>
            <a:lvl1pPr algn="r">
              <a:defRPr sz="1050">
                <a:solidFill>
                  <a:schemeClr val="tx1"/>
                </a:solidFill>
                <a:latin typeface="+mj-lt"/>
              </a:defRPr>
            </a:lvl1pPr>
          </a:lstStyle>
          <a:p>
            <a:fld id="{FBA78304-8938-479D-8111-AA943458A814}" type="datetime1">
              <a:rPr lang="en-US" smtClean="0"/>
              <a:t>4/3/24</a:t>
            </a:fld>
            <a:endParaRPr lang="en-US"/>
          </a:p>
        </p:txBody>
      </p:sp>
      <p:sp>
        <p:nvSpPr>
          <p:cNvPr id="5" name="Footer Placeholder 4">
            <a:extLst>
              <a:ext uri="{FF2B5EF4-FFF2-40B4-BE49-F238E27FC236}">
                <a16:creationId xmlns:a16="http://schemas.microsoft.com/office/drawing/2014/main" id="{D19B6B78-577F-43F5-BAEE-BF72484C9850}"/>
              </a:ext>
            </a:extLst>
          </p:cNvPr>
          <p:cNvSpPr>
            <a:spLocks noGrp="1"/>
          </p:cNvSpPr>
          <p:nvPr>
            <p:ph type="ftr" sz="quarter" idx="3"/>
          </p:nvPr>
        </p:nvSpPr>
        <p:spPr>
          <a:xfrm>
            <a:off x="715383"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r>
              <a:rPr lang="en-US"/>
              <a:t>Sample Footer Text</a:t>
            </a:r>
          </a:p>
        </p:txBody>
      </p:sp>
      <p:sp>
        <p:nvSpPr>
          <p:cNvPr id="6" name="Slide Number Placeholder 5">
            <a:extLst>
              <a:ext uri="{FF2B5EF4-FFF2-40B4-BE49-F238E27FC236}">
                <a16:creationId xmlns:a16="http://schemas.microsoft.com/office/drawing/2014/main" id="{A8CC75B8-AF8F-4D8A-9B3D-D1951A64BADB}"/>
              </a:ext>
            </a:extLst>
          </p:cNvPr>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87E7843D-FF13-4365-9478-9625B70A2705}" type="slidenum">
              <a:rPr lang="en-US" smtClean="0"/>
              <a:t>‹#›</a:t>
            </a:fld>
            <a:endParaRPr lang="en-US"/>
          </a:p>
        </p:txBody>
      </p:sp>
      <p:cxnSp>
        <p:nvCxnSpPr>
          <p:cNvPr id="7" name="Straight Connector 6">
            <a:extLst>
              <a:ext uri="{FF2B5EF4-FFF2-40B4-BE49-F238E27FC236}">
                <a16:creationId xmlns:a16="http://schemas.microsoft.com/office/drawing/2014/main" id="{F64F9B95-9045-48D2-B9F3-2927E98F54AA}"/>
              </a:ext>
            </a:extLst>
          </p:cNvPr>
          <p:cNvCxnSpPr>
            <a:cxnSpLocks/>
          </p:cNvCxnSpPr>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85AA86F-6A4D-4BCB-A045-D992CDC2959B}"/>
              </a:ext>
            </a:extLst>
          </p:cNvPr>
          <p:cNvCxnSpPr>
            <a:cxnSpLocks/>
          </p:cNvCxnSpPr>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23136082"/>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0" r:id="rId6"/>
    <p:sldLayoutId id="2147483726" r:id="rId7"/>
    <p:sldLayoutId id="2147483727" r:id="rId8"/>
    <p:sldLayoutId id="2147483728" r:id="rId9"/>
    <p:sldLayoutId id="2147483729" r:id="rId10"/>
    <p:sldLayoutId id="2147483731" r:id="rId11"/>
  </p:sldLayoutIdLst>
  <p:hf hdr="0"/>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33E93247-6229-44AB-A550-739E971E6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sto MT"/>
              <a:ea typeface="+mn-ea"/>
              <a:cs typeface="+mn-cs"/>
            </a:endParaRPr>
          </a:p>
        </p:txBody>
      </p:sp>
      <p:cxnSp>
        <p:nvCxnSpPr>
          <p:cNvPr id="57" name="Straight Connector 56">
            <a:extLst>
              <a:ext uri="{FF2B5EF4-FFF2-40B4-BE49-F238E27FC236}">
                <a16:creationId xmlns:a16="http://schemas.microsoft.com/office/drawing/2014/main" id="{EE2E603F-4A95-4FE8-BB06-211DFD75DBE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pic>
        <p:nvPicPr>
          <p:cNvPr id="48" name="Picture 47">
            <a:extLst>
              <a:ext uri="{FF2B5EF4-FFF2-40B4-BE49-F238E27FC236}">
                <a16:creationId xmlns:a16="http://schemas.microsoft.com/office/drawing/2014/main" id="{A5F42FDD-7BDE-9A97-DF4D-3515737C68A6}"/>
              </a:ext>
            </a:extLst>
          </p:cNvPr>
          <p:cNvPicPr>
            <a:picLocks noChangeAspect="1"/>
          </p:cNvPicPr>
          <p:nvPr/>
        </p:nvPicPr>
        <p:blipFill rotWithShape="1">
          <a:blip r:embed="rId2"/>
          <a:srcRect t="29687"/>
          <a:stretch/>
        </p:blipFill>
        <p:spPr>
          <a:xfrm>
            <a:off x="20" y="10"/>
            <a:ext cx="12191979" cy="6857990"/>
          </a:xfrm>
          <a:prstGeom prst="rect">
            <a:avLst/>
          </a:prstGeom>
        </p:spPr>
      </p:pic>
      <p:sp>
        <p:nvSpPr>
          <p:cNvPr id="59" name="Rectangle 58">
            <a:extLst>
              <a:ext uri="{FF2B5EF4-FFF2-40B4-BE49-F238E27FC236}">
                <a16:creationId xmlns:a16="http://schemas.microsoft.com/office/drawing/2014/main" id="{D21F66AB-6D67-4C86-A415-0B6E4EEC5A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23811" y="423809"/>
            <a:ext cx="6858002" cy="6010383"/>
          </a:xfrm>
          <a:prstGeom prst="rect">
            <a:avLst/>
          </a:prstGeom>
          <a:gradFill>
            <a:gsLst>
              <a:gs pos="0">
                <a:schemeClr val="bg1">
                  <a:alpha val="0"/>
                </a:schemeClr>
              </a:gs>
              <a:gs pos="46000">
                <a:schemeClr val="bg1">
                  <a:alpha val="46000"/>
                </a:schemeClr>
              </a:gs>
              <a:gs pos="26000">
                <a:schemeClr val="bg1">
                  <a:alpha val="32000"/>
                </a:schemeClr>
              </a:gs>
              <a:gs pos="100000">
                <a:schemeClr val="bg1">
                  <a:alpha val="6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sto MT"/>
              <a:ea typeface="+mn-ea"/>
              <a:cs typeface="+mn-cs"/>
            </a:endParaRPr>
          </a:p>
        </p:txBody>
      </p:sp>
      <p:sp>
        <p:nvSpPr>
          <p:cNvPr id="2" name="Title 1"/>
          <p:cNvSpPr>
            <a:spLocks noGrp="1"/>
          </p:cNvSpPr>
          <p:nvPr>
            <p:ph type="ctrTitle"/>
          </p:nvPr>
        </p:nvSpPr>
        <p:spPr>
          <a:xfrm>
            <a:off x="438911" y="908651"/>
            <a:ext cx="4937760" cy="3640345"/>
          </a:xfrm>
        </p:spPr>
        <p:txBody>
          <a:bodyPr anchor="t">
            <a:normAutofit/>
          </a:bodyPr>
          <a:lstStyle/>
          <a:p>
            <a:pPr>
              <a:lnSpc>
                <a:spcPct val="90000"/>
              </a:lnSpc>
            </a:pPr>
            <a:r>
              <a:rPr lang="en-US" sz="5100" dirty="0"/>
              <a:t>Science 10</a:t>
            </a:r>
            <a:br>
              <a:rPr lang="en-US" sz="5100"/>
            </a:br>
            <a:r>
              <a:rPr lang="en-US" sz="5100" dirty="0"/>
              <a:t>Learning Guide 9</a:t>
            </a:r>
            <a:br>
              <a:rPr lang="en-US" sz="5100"/>
            </a:br>
            <a:r>
              <a:rPr lang="en-US" sz="5100" dirty="0"/>
              <a:t>Potential and Kinetic Energy</a:t>
            </a:r>
          </a:p>
        </p:txBody>
      </p:sp>
      <p:cxnSp>
        <p:nvCxnSpPr>
          <p:cNvPr id="61" name="Straight Connector 60">
            <a:extLst>
              <a:ext uri="{FF2B5EF4-FFF2-40B4-BE49-F238E27FC236}">
                <a16:creationId xmlns:a16="http://schemas.microsoft.com/office/drawing/2014/main" id="{0B66F5E1-B07D-4718-F4B4-5FCE4B7E8F4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4131" y="727509"/>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85722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5F710FDB-0919-493E-8539-8240C23F1E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a:extLst>
              <a:ext uri="{FF2B5EF4-FFF2-40B4-BE49-F238E27FC236}">
                <a16:creationId xmlns:a16="http://schemas.microsoft.com/office/drawing/2014/main" id="{033715A5-8048-453E-A44A-0F17BBB481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2376"/>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80CC4B29-13B6-0CA1-201E-69765E2A9F9B}"/>
              </a:ext>
            </a:extLst>
          </p:cNvPr>
          <p:cNvSpPr>
            <a:spLocks noGrp="1"/>
          </p:cNvSpPr>
          <p:nvPr>
            <p:ph type="title"/>
          </p:nvPr>
        </p:nvSpPr>
        <p:spPr>
          <a:xfrm>
            <a:off x="700635" y="913218"/>
            <a:ext cx="10691265" cy="869989"/>
          </a:xfrm>
        </p:spPr>
        <p:txBody>
          <a:bodyPr>
            <a:normAutofit/>
          </a:bodyPr>
          <a:lstStyle/>
          <a:p>
            <a:r>
              <a:rPr lang="en-US" dirty="0"/>
              <a:t>Sample questions</a:t>
            </a:r>
          </a:p>
        </p:txBody>
      </p:sp>
      <p:sp>
        <p:nvSpPr>
          <p:cNvPr id="3" name="Content Placeholder 2">
            <a:extLst>
              <a:ext uri="{FF2B5EF4-FFF2-40B4-BE49-F238E27FC236}">
                <a16:creationId xmlns:a16="http://schemas.microsoft.com/office/drawing/2014/main" id="{C194BA63-E99A-3512-C55B-A9F44227B9E6}"/>
              </a:ext>
            </a:extLst>
          </p:cNvPr>
          <p:cNvSpPr>
            <a:spLocks noGrp="1"/>
          </p:cNvSpPr>
          <p:nvPr>
            <p:ph idx="1"/>
          </p:nvPr>
        </p:nvSpPr>
        <p:spPr>
          <a:xfrm>
            <a:off x="704089" y="1719017"/>
            <a:ext cx="11011401" cy="857823"/>
          </a:xfrm>
        </p:spPr>
        <p:txBody>
          <a:bodyPr vert="horz" lIns="91440" tIns="45720" rIns="91440" bIns="45720" rtlCol="0" anchor="t">
            <a:normAutofit/>
          </a:bodyPr>
          <a:lstStyle/>
          <a:p>
            <a:pPr marL="0" indent="0">
              <a:buNone/>
            </a:pPr>
            <a:r>
              <a:rPr lang="en-US" dirty="0"/>
              <a:t>a) If a 45 kg person swings on a swing set and reaches a maximum height of 2 meters off the ground, how fast do they move at the bottom of their swing (when height = 0 m)?</a:t>
            </a:r>
          </a:p>
        </p:txBody>
      </p:sp>
      <p:sp>
        <p:nvSpPr>
          <p:cNvPr id="4" name="Date Placeholder 3">
            <a:extLst>
              <a:ext uri="{FF2B5EF4-FFF2-40B4-BE49-F238E27FC236}">
                <a16:creationId xmlns:a16="http://schemas.microsoft.com/office/drawing/2014/main" id="{0013D4D1-C027-A81F-436B-8D9D5197FA51}"/>
              </a:ext>
            </a:extLst>
          </p:cNvPr>
          <p:cNvSpPr>
            <a:spLocks noGrp="1"/>
          </p:cNvSpPr>
          <p:nvPr>
            <p:ph type="dt" sz="half" idx="10"/>
          </p:nvPr>
        </p:nvSpPr>
        <p:spPr>
          <a:xfrm>
            <a:off x="8369448" y="6356350"/>
            <a:ext cx="2592594" cy="365125"/>
          </a:xfrm>
        </p:spPr>
        <p:txBody>
          <a:bodyPr>
            <a:normAutofit/>
          </a:bodyPr>
          <a:lstStyle/>
          <a:p>
            <a:pPr>
              <a:spcAft>
                <a:spcPts val="600"/>
              </a:spcAft>
            </a:pPr>
            <a:fld id="{626DE685-1B6F-4D7C-AEF2-C9AD71EC467A}" type="datetime1">
              <a:rPr lang="en-US" smtClean="0"/>
              <a:pPr>
                <a:spcAft>
                  <a:spcPts val="600"/>
                </a:spcAft>
              </a:pPr>
              <a:t>4/3/24</a:t>
            </a:fld>
            <a:endParaRPr lang="en-US"/>
          </a:p>
        </p:txBody>
      </p:sp>
      <p:sp>
        <p:nvSpPr>
          <p:cNvPr id="6" name="Slide Number Placeholder 5">
            <a:extLst>
              <a:ext uri="{FF2B5EF4-FFF2-40B4-BE49-F238E27FC236}">
                <a16:creationId xmlns:a16="http://schemas.microsoft.com/office/drawing/2014/main" id="{F271BAE9-1566-E818-7796-D8A207810A7F}"/>
              </a:ext>
            </a:extLst>
          </p:cNvPr>
          <p:cNvSpPr>
            <a:spLocks noGrp="1"/>
          </p:cNvSpPr>
          <p:nvPr>
            <p:ph type="sldNum" sz="quarter" idx="12"/>
          </p:nvPr>
        </p:nvSpPr>
        <p:spPr>
          <a:xfrm>
            <a:off x="10919012" y="6356350"/>
            <a:ext cx="672354" cy="365125"/>
          </a:xfrm>
        </p:spPr>
        <p:txBody>
          <a:bodyPr>
            <a:normAutofit/>
          </a:bodyPr>
          <a:lstStyle/>
          <a:p>
            <a:pPr>
              <a:lnSpc>
                <a:spcPct val="90000"/>
              </a:lnSpc>
              <a:spcAft>
                <a:spcPts val="600"/>
              </a:spcAft>
            </a:pPr>
            <a:fld id="{87E7843D-FF13-4365-9478-9625B70A2705}" type="slidenum">
              <a:rPr lang="en-US" smtClean="0"/>
              <a:pPr>
                <a:lnSpc>
                  <a:spcPct val="90000"/>
                </a:lnSpc>
                <a:spcAft>
                  <a:spcPts val="600"/>
                </a:spcAft>
              </a:pPr>
              <a:t>10</a:t>
            </a:fld>
            <a:endParaRPr lang="en-US"/>
          </a:p>
        </p:txBody>
      </p:sp>
      <p:pic>
        <p:nvPicPr>
          <p:cNvPr id="8" name="Picture 7" descr="The motion of a swing is shown below. Which of the following is the correct  graph for kinetic energy KE and potential energy PE vs displacement from  the mean position?">
            <a:extLst>
              <a:ext uri="{FF2B5EF4-FFF2-40B4-BE49-F238E27FC236}">
                <a16:creationId xmlns:a16="http://schemas.microsoft.com/office/drawing/2014/main" id="{1D4BA218-8FDF-10E1-A77A-9BD2379744DE}"/>
              </a:ext>
            </a:extLst>
          </p:cNvPr>
          <p:cNvPicPr>
            <a:picLocks noChangeAspect="1"/>
          </p:cNvPicPr>
          <p:nvPr/>
        </p:nvPicPr>
        <p:blipFill>
          <a:blip r:embed="rId2"/>
          <a:stretch>
            <a:fillRect/>
          </a:stretch>
        </p:blipFill>
        <p:spPr>
          <a:xfrm>
            <a:off x="5590784" y="2480023"/>
            <a:ext cx="7283884" cy="4246584"/>
          </a:xfrm>
          <a:prstGeom prst="rect">
            <a:avLst/>
          </a:prstGeom>
        </p:spPr>
      </p:pic>
      <p:sp>
        <p:nvSpPr>
          <p:cNvPr id="9" name="Arrow: Up-Down 8">
            <a:extLst>
              <a:ext uri="{FF2B5EF4-FFF2-40B4-BE49-F238E27FC236}">
                <a16:creationId xmlns:a16="http://schemas.microsoft.com/office/drawing/2014/main" id="{2EA74401-FE79-2D54-C703-15CD214EA504}"/>
              </a:ext>
            </a:extLst>
          </p:cNvPr>
          <p:cNvSpPr/>
          <p:nvPr/>
        </p:nvSpPr>
        <p:spPr>
          <a:xfrm>
            <a:off x="6941505" y="4352795"/>
            <a:ext cx="344464" cy="1597068"/>
          </a:xfrm>
          <a:prstGeom prst="upDownArrow">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ontent Placeholder 2">
            <a:extLst>
              <a:ext uri="{FF2B5EF4-FFF2-40B4-BE49-F238E27FC236}">
                <a16:creationId xmlns:a16="http://schemas.microsoft.com/office/drawing/2014/main" id="{4BA61849-8059-BD81-E586-E752C17F043E}"/>
              </a:ext>
            </a:extLst>
          </p:cNvPr>
          <p:cNvSpPr txBox="1">
            <a:spLocks/>
          </p:cNvSpPr>
          <p:nvPr/>
        </p:nvSpPr>
        <p:spPr>
          <a:xfrm>
            <a:off x="6430572" y="4929855"/>
            <a:ext cx="656552" cy="586426"/>
          </a:xfrm>
          <a:prstGeom prst="rect">
            <a:avLst/>
          </a:prstGeom>
        </p:spPr>
        <p:txBody>
          <a:bodyPr vert="horz" lIns="91440" tIns="45720" rIns="91440" bIns="45720" rtlCol="0" anchor="t">
            <a:norm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2 m</a:t>
            </a:r>
          </a:p>
        </p:txBody>
      </p:sp>
      <p:sp>
        <p:nvSpPr>
          <p:cNvPr id="14" name="Content Placeholder 2">
            <a:extLst>
              <a:ext uri="{FF2B5EF4-FFF2-40B4-BE49-F238E27FC236}">
                <a16:creationId xmlns:a16="http://schemas.microsoft.com/office/drawing/2014/main" id="{45B76830-BEBC-4999-68A0-E260A5ABDDD6}"/>
              </a:ext>
            </a:extLst>
          </p:cNvPr>
          <p:cNvSpPr txBox="1">
            <a:spLocks/>
          </p:cNvSpPr>
          <p:nvPr/>
        </p:nvSpPr>
        <p:spPr>
          <a:xfrm>
            <a:off x="6430571" y="2476841"/>
            <a:ext cx="1700387" cy="951768"/>
          </a:xfrm>
          <a:prstGeom prst="rect">
            <a:avLst/>
          </a:prstGeom>
        </p:spPr>
        <p:txBody>
          <a:bodyPr vert="horz" lIns="91440" tIns="45720" rIns="91440" bIns="45720" rtlCol="0" anchor="t">
            <a:normAutofit fontScale="92500" lnSpcReduction="20000"/>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Mass of humanoid entity: 45 kg</a:t>
            </a:r>
          </a:p>
        </p:txBody>
      </p:sp>
      <p:sp>
        <p:nvSpPr>
          <p:cNvPr id="7" name="Content Placeholder 2">
            <a:extLst>
              <a:ext uri="{FF2B5EF4-FFF2-40B4-BE49-F238E27FC236}">
                <a16:creationId xmlns:a16="http://schemas.microsoft.com/office/drawing/2014/main" id="{BAEFB0E7-2C94-BEEF-EC92-7FEAD40434D5}"/>
              </a:ext>
            </a:extLst>
          </p:cNvPr>
          <p:cNvSpPr txBox="1">
            <a:spLocks/>
          </p:cNvSpPr>
          <p:nvPr/>
        </p:nvSpPr>
        <p:spPr>
          <a:xfrm>
            <a:off x="804298" y="2570787"/>
            <a:ext cx="5479072" cy="3227329"/>
          </a:xfrm>
          <a:prstGeom prst="rect">
            <a:avLst/>
          </a:prstGeom>
        </p:spPr>
        <p:txBody>
          <a:bodyPr vert="horz" lIns="91440" tIns="45720" rIns="91440" bIns="45720" rtlCol="0" anchor="t">
            <a:norm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Start by finding their potential energy at the top of the swing (point A):</a:t>
            </a:r>
          </a:p>
          <a:p>
            <a:pPr marL="0" indent="0">
              <a:buNone/>
            </a:pPr>
            <a:r>
              <a:rPr lang="en-US" dirty="0"/>
              <a:t>E</a:t>
            </a:r>
            <a:r>
              <a:rPr lang="en-US" baseline="-25000" dirty="0"/>
              <a:t>p </a:t>
            </a:r>
            <a:r>
              <a:rPr lang="en-US" dirty="0"/>
              <a:t>= </a:t>
            </a:r>
            <a:r>
              <a:rPr lang="en-US" err="1"/>
              <a:t>mgh</a:t>
            </a:r>
            <a:r>
              <a:rPr lang="en-US" dirty="0"/>
              <a:t>           </a:t>
            </a:r>
          </a:p>
          <a:p>
            <a:pPr marL="0" indent="0">
              <a:buNone/>
            </a:pPr>
            <a:r>
              <a:rPr lang="en-US" dirty="0"/>
              <a:t>E</a:t>
            </a:r>
            <a:r>
              <a:rPr lang="en-US" baseline="-25000" dirty="0"/>
              <a:t>p</a:t>
            </a:r>
            <a:r>
              <a:rPr lang="en-US" dirty="0"/>
              <a:t> = (45 kg)(9.8 m/s</a:t>
            </a:r>
            <a:r>
              <a:rPr lang="en-US" baseline="30000" dirty="0"/>
              <a:t>2</a:t>
            </a:r>
            <a:r>
              <a:rPr lang="en-US" dirty="0"/>
              <a:t>)(2 m)</a:t>
            </a:r>
            <a:endParaRPr lang="en-US"/>
          </a:p>
          <a:p>
            <a:pPr marL="0" indent="0">
              <a:buNone/>
            </a:pPr>
            <a:r>
              <a:rPr lang="en-US" dirty="0"/>
              <a:t>E</a:t>
            </a:r>
            <a:r>
              <a:rPr lang="en-US" baseline="-25000" dirty="0"/>
              <a:t>p</a:t>
            </a:r>
            <a:r>
              <a:rPr lang="en-US" dirty="0"/>
              <a:t> = 882 J</a:t>
            </a:r>
          </a:p>
          <a:p>
            <a:pPr marL="0" indent="0">
              <a:buNone/>
            </a:pPr>
            <a:endParaRPr lang="en-US" dirty="0"/>
          </a:p>
        </p:txBody>
      </p:sp>
    </p:spTree>
    <p:extLst>
      <p:ext uri="{BB962C8B-B14F-4D97-AF65-F5344CB8AC3E}">
        <p14:creationId xmlns:p14="http://schemas.microsoft.com/office/powerpoint/2010/main" val="636855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5F710FDB-0919-493E-8539-8240C23F1E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a:extLst>
              <a:ext uri="{FF2B5EF4-FFF2-40B4-BE49-F238E27FC236}">
                <a16:creationId xmlns:a16="http://schemas.microsoft.com/office/drawing/2014/main" id="{033715A5-8048-453E-A44A-0F17BBB481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2376"/>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80CC4B29-13B6-0CA1-201E-69765E2A9F9B}"/>
              </a:ext>
            </a:extLst>
          </p:cNvPr>
          <p:cNvSpPr>
            <a:spLocks noGrp="1"/>
          </p:cNvSpPr>
          <p:nvPr>
            <p:ph type="title"/>
          </p:nvPr>
        </p:nvSpPr>
        <p:spPr>
          <a:xfrm>
            <a:off x="700635" y="913218"/>
            <a:ext cx="10691265" cy="869989"/>
          </a:xfrm>
        </p:spPr>
        <p:txBody>
          <a:bodyPr>
            <a:normAutofit/>
          </a:bodyPr>
          <a:lstStyle/>
          <a:p>
            <a:r>
              <a:rPr lang="en-US" dirty="0"/>
              <a:t>Sample questions</a:t>
            </a:r>
          </a:p>
        </p:txBody>
      </p:sp>
      <p:sp>
        <p:nvSpPr>
          <p:cNvPr id="3" name="Content Placeholder 2">
            <a:extLst>
              <a:ext uri="{FF2B5EF4-FFF2-40B4-BE49-F238E27FC236}">
                <a16:creationId xmlns:a16="http://schemas.microsoft.com/office/drawing/2014/main" id="{C194BA63-E99A-3512-C55B-A9F44227B9E6}"/>
              </a:ext>
            </a:extLst>
          </p:cNvPr>
          <p:cNvSpPr>
            <a:spLocks noGrp="1"/>
          </p:cNvSpPr>
          <p:nvPr>
            <p:ph idx="1"/>
          </p:nvPr>
        </p:nvSpPr>
        <p:spPr>
          <a:xfrm>
            <a:off x="704089" y="1719017"/>
            <a:ext cx="11011401" cy="857823"/>
          </a:xfrm>
        </p:spPr>
        <p:txBody>
          <a:bodyPr vert="horz" lIns="91440" tIns="45720" rIns="91440" bIns="45720" rtlCol="0" anchor="t">
            <a:normAutofit/>
          </a:bodyPr>
          <a:lstStyle/>
          <a:p>
            <a:pPr marL="0" indent="0">
              <a:buNone/>
            </a:pPr>
            <a:r>
              <a:rPr lang="en-US" dirty="0"/>
              <a:t>a) If a 45 kg person swings on a swing set and reaches a maximum height of 2 meters off the ground, how fast do they move at the bottom of their swing (when height = 0 m)?</a:t>
            </a:r>
          </a:p>
        </p:txBody>
      </p:sp>
      <p:sp>
        <p:nvSpPr>
          <p:cNvPr id="4" name="Date Placeholder 3">
            <a:extLst>
              <a:ext uri="{FF2B5EF4-FFF2-40B4-BE49-F238E27FC236}">
                <a16:creationId xmlns:a16="http://schemas.microsoft.com/office/drawing/2014/main" id="{0013D4D1-C027-A81F-436B-8D9D5197FA51}"/>
              </a:ext>
            </a:extLst>
          </p:cNvPr>
          <p:cNvSpPr>
            <a:spLocks noGrp="1"/>
          </p:cNvSpPr>
          <p:nvPr>
            <p:ph type="dt" sz="half" idx="10"/>
          </p:nvPr>
        </p:nvSpPr>
        <p:spPr>
          <a:xfrm>
            <a:off x="8369448" y="6356350"/>
            <a:ext cx="2592594" cy="365125"/>
          </a:xfrm>
        </p:spPr>
        <p:txBody>
          <a:bodyPr>
            <a:normAutofit/>
          </a:bodyPr>
          <a:lstStyle/>
          <a:p>
            <a:pPr>
              <a:spcAft>
                <a:spcPts val="600"/>
              </a:spcAft>
            </a:pPr>
            <a:fld id="{626DE685-1B6F-4D7C-AEF2-C9AD71EC467A}" type="datetime1">
              <a:rPr lang="en-US" smtClean="0"/>
              <a:pPr>
                <a:spcAft>
                  <a:spcPts val="600"/>
                </a:spcAft>
              </a:pPr>
              <a:t>4/3/24</a:t>
            </a:fld>
            <a:endParaRPr lang="en-US"/>
          </a:p>
        </p:txBody>
      </p:sp>
      <p:sp>
        <p:nvSpPr>
          <p:cNvPr id="6" name="Slide Number Placeholder 5">
            <a:extLst>
              <a:ext uri="{FF2B5EF4-FFF2-40B4-BE49-F238E27FC236}">
                <a16:creationId xmlns:a16="http://schemas.microsoft.com/office/drawing/2014/main" id="{F271BAE9-1566-E818-7796-D8A207810A7F}"/>
              </a:ext>
            </a:extLst>
          </p:cNvPr>
          <p:cNvSpPr>
            <a:spLocks noGrp="1"/>
          </p:cNvSpPr>
          <p:nvPr>
            <p:ph type="sldNum" sz="quarter" idx="12"/>
          </p:nvPr>
        </p:nvSpPr>
        <p:spPr>
          <a:xfrm>
            <a:off x="10919012" y="6356350"/>
            <a:ext cx="672354" cy="365125"/>
          </a:xfrm>
        </p:spPr>
        <p:txBody>
          <a:bodyPr>
            <a:normAutofit/>
          </a:bodyPr>
          <a:lstStyle/>
          <a:p>
            <a:pPr>
              <a:lnSpc>
                <a:spcPct val="90000"/>
              </a:lnSpc>
              <a:spcAft>
                <a:spcPts val="600"/>
              </a:spcAft>
            </a:pPr>
            <a:fld id="{87E7843D-FF13-4365-9478-9625B70A2705}" type="slidenum">
              <a:rPr lang="en-US" smtClean="0"/>
              <a:pPr>
                <a:lnSpc>
                  <a:spcPct val="90000"/>
                </a:lnSpc>
                <a:spcAft>
                  <a:spcPts val="600"/>
                </a:spcAft>
              </a:pPr>
              <a:t>11</a:t>
            </a:fld>
            <a:endParaRPr lang="en-US"/>
          </a:p>
        </p:txBody>
      </p:sp>
      <p:pic>
        <p:nvPicPr>
          <p:cNvPr id="8" name="Picture 7" descr="The motion of a swing is shown below. Which of the following is the correct  graph for kinetic energy KE and potential energy PE vs displacement from  the mean position?">
            <a:extLst>
              <a:ext uri="{FF2B5EF4-FFF2-40B4-BE49-F238E27FC236}">
                <a16:creationId xmlns:a16="http://schemas.microsoft.com/office/drawing/2014/main" id="{1D4BA218-8FDF-10E1-A77A-9BD2379744DE}"/>
              </a:ext>
            </a:extLst>
          </p:cNvPr>
          <p:cNvPicPr>
            <a:picLocks noChangeAspect="1"/>
          </p:cNvPicPr>
          <p:nvPr/>
        </p:nvPicPr>
        <p:blipFill>
          <a:blip r:embed="rId2"/>
          <a:stretch>
            <a:fillRect/>
          </a:stretch>
        </p:blipFill>
        <p:spPr>
          <a:xfrm>
            <a:off x="5590784" y="2480023"/>
            <a:ext cx="7283884" cy="4246584"/>
          </a:xfrm>
          <a:prstGeom prst="rect">
            <a:avLst/>
          </a:prstGeom>
        </p:spPr>
      </p:pic>
      <p:sp>
        <p:nvSpPr>
          <p:cNvPr id="9" name="Arrow: Up-Down 8">
            <a:extLst>
              <a:ext uri="{FF2B5EF4-FFF2-40B4-BE49-F238E27FC236}">
                <a16:creationId xmlns:a16="http://schemas.microsoft.com/office/drawing/2014/main" id="{2EA74401-FE79-2D54-C703-15CD214EA504}"/>
              </a:ext>
            </a:extLst>
          </p:cNvPr>
          <p:cNvSpPr/>
          <p:nvPr/>
        </p:nvSpPr>
        <p:spPr>
          <a:xfrm>
            <a:off x="6941505" y="4352795"/>
            <a:ext cx="344464" cy="1597068"/>
          </a:xfrm>
          <a:prstGeom prst="upDownArrow">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ontent Placeholder 2">
            <a:extLst>
              <a:ext uri="{FF2B5EF4-FFF2-40B4-BE49-F238E27FC236}">
                <a16:creationId xmlns:a16="http://schemas.microsoft.com/office/drawing/2014/main" id="{4BA61849-8059-BD81-E586-E752C17F043E}"/>
              </a:ext>
            </a:extLst>
          </p:cNvPr>
          <p:cNvSpPr txBox="1">
            <a:spLocks/>
          </p:cNvSpPr>
          <p:nvPr/>
        </p:nvSpPr>
        <p:spPr>
          <a:xfrm>
            <a:off x="6430572" y="4929855"/>
            <a:ext cx="656552" cy="586426"/>
          </a:xfrm>
          <a:prstGeom prst="rect">
            <a:avLst/>
          </a:prstGeom>
        </p:spPr>
        <p:txBody>
          <a:bodyPr vert="horz" lIns="91440" tIns="45720" rIns="91440" bIns="45720" rtlCol="0" anchor="t">
            <a:norm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2 m</a:t>
            </a:r>
          </a:p>
        </p:txBody>
      </p:sp>
      <p:sp>
        <p:nvSpPr>
          <p:cNvPr id="14" name="Content Placeholder 2">
            <a:extLst>
              <a:ext uri="{FF2B5EF4-FFF2-40B4-BE49-F238E27FC236}">
                <a16:creationId xmlns:a16="http://schemas.microsoft.com/office/drawing/2014/main" id="{45B76830-BEBC-4999-68A0-E260A5ABDDD6}"/>
              </a:ext>
            </a:extLst>
          </p:cNvPr>
          <p:cNvSpPr txBox="1">
            <a:spLocks/>
          </p:cNvSpPr>
          <p:nvPr/>
        </p:nvSpPr>
        <p:spPr>
          <a:xfrm>
            <a:off x="6430571" y="2476841"/>
            <a:ext cx="1700387" cy="951768"/>
          </a:xfrm>
          <a:prstGeom prst="rect">
            <a:avLst/>
          </a:prstGeom>
        </p:spPr>
        <p:txBody>
          <a:bodyPr vert="horz" lIns="91440" tIns="45720" rIns="91440" bIns="45720" rtlCol="0" anchor="t">
            <a:normAutofit fontScale="92500" lnSpcReduction="20000"/>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Mass of humanoid entity: 45 kg</a:t>
            </a:r>
          </a:p>
        </p:txBody>
      </p:sp>
      <p:sp>
        <p:nvSpPr>
          <p:cNvPr id="7" name="Content Placeholder 2">
            <a:extLst>
              <a:ext uri="{FF2B5EF4-FFF2-40B4-BE49-F238E27FC236}">
                <a16:creationId xmlns:a16="http://schemas.microsoft.com/office/drawing/2014/main" id="{BAEFB0E7-2C94-BEEF-EC92-7FEAD40434D5}"/>
              </a:ext>
            </a:extLst>
          </p:cNvPr>
          <p:cNvSpPr txBox="1">
            <a:spLocks/>
          </p:cNvSpPr>
          <p:nvPr/>
        </p:nvSpPr>
        <p:spPr>
          <a:xfrm>
            <a:off x="804298" y="2570787"/>
            <a:ext cx="5479072" cy="3227329"/>
          </a:xfrm>
          <a:prstGeom prst="rect">
            <a:avLst/>
          </a:prstGeom>
        </p:spPr>
        <p:txBody>
          <a:bodyPr vert="horz" lIns="91440" tIns="45720" rIns="91440" bIns="45720" rtlCol="0" anchor="t">
            <a:norm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900" dirty="0"/>
              <a:t>When the person is at the lowest point their potential energy has been converted to other forms of energy (since h is 0 m, there no potential energy left). This means that in a perfect world, all energy is converted to kinetic energy, leading to the speed at the bottom. Let's use the formula we previously rearranged to calculate the speed of the swing.</a:t>
            </a:r>
          </a:p>
          <a:p>
            <a:pPr marL="0" indent="0">
              <a:buNone/>
            </a:pPr>
            <a:endParaRPr lang="en-US" dirty="0"/>
          </a:p>
        </p:txBody>
      </p:sp>
      <p:pic>
        <p:nvPicPr>
          <p:cNvPr id="10" name="Picture 9" descr="A black square root of a square root of a square root of a square root of a square root of a square root of a square root of a square root of a square root of a square&#10;&#10;Description automatically generated">
            <a:extLst>
              <a:ext uri="{FF2B5EF4-FFF2-40B4-BE49-F238E27FC236}">
                <a16:creationId xmlns:a16="http://schemas.microsoft.com/office/drawing/2014/main" id="{5E73CC10-836B-2FE5-15AD-1E14938CE699}"/>
              </a:ext>
            </a:extLst>
          </p:cNvPr>
          <p:cNvPicPr>
            <a:picLocks noChangeAspect="1"/>
          </p:cNvPicPr>
          <p:nvPr/>
        </p:nvPicPr>
        <p:blipFill>
          <a:blip r:embed="rId3"/>
          <a:stretch>
            <a:fillRect/>
          </a:stretch>
        </p:blipFill>
        <p:spPr>
          <a:xfrm>
            <a:off x="611296" y="5381430"/>
            <a:ext cx="1428750" cy="771525"/>
          </a:xfrm>
          <a:prstGeom prst="rect">
            <a:avLst/>
          </a:prstGeom>
        </p:spPr>
      </p:pic>
      <p:sp>
        <p:nvSpPr>
          <p:cNvPr id="13" name="Content Placeholder 2">
            <a:extLst>
              <a:ext uri="{FF2B5EF4-FFF2-40B4-BE49-F238E27FC236}">
                <a16:creationId xmlns:a16="http://schemas.microsoft.com/office/drawing/2014/main" id="{4B4C02CD-5EB9-E9D2-A840-0E59943BC3D0}"/>
              </a:ext>
            </a:extLst>
          </p:cNvPr>
          <p:cNvSpPr txBox="1">
            <a:spLocks/>
          </p:cNvSpPr>
          <p:nvPr/>
        </p:nvSpPr>
        <p:spPr>
          <a:xfrm>
            <a:off x="1618490" y="5483086"/>
            <a:ext cx="531293" cy="335907"/>
          </a:xfrm>
          <a:prstGeom prst="rect">
            <a:avLst/>
          </a:prstGeom>
          <a:solidFill>
            <a:schemeClr val="bg1"/>
          </a:solidFill>
        </p:spPr>
        <p:txBody>
          <a:bodyPr vert="horz" lIns="91440" tIns="45720" rIns="91440" bIns="45720" rtlCol="0" anchor="t">
            <a:normAutofit fontScale="85000" lnSpcReduction="20000"/>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E</a:t>
            </a:r>
            <a:r>
              <a:rPr lang="en-US" b="1" baseline="-25000" dirty="0"/>
              <a:t>k</a:t>
            </a:r>
          </a:p>
        </p:txBody>
      </p:sp>
      <p:sp>
        <p:nvSpPr>
          <p:cNvPr id="16" name="Arrow: Right 15">
            <a:extLst>
              <a:ext uri="{FF2B5EF4-FFF2-40B4-BE49-F238E27FC236}">
                <a16:creationId xmlns:a16="http://schemas.microsoft.com/office/drawing/2014/main" id="{90801D8B-BB59-F2EF-89FA-749BA6E317F6}"/>
              </a:ext>
            </a:extLst>
          </p:cNvPr>
          <p:cNvSpPr/>
          <p:nvPr/>
        </p:nvSpPr>
        <p:spPr>
          <a:xfrm>
            <a:off x="2244247" y="5615836"/>
            <a:ext cx="532356" cy="33402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descr="A black square root of a square root of a square root of a square root of a square root of a square root of a square root of a square root of a square root of a square&#10;&#10;Description automatically generated">
            <a:extLst>
              <a:ext uri="{FF2B5EF4-FFF2-40B4-BE49-F238E27FC236}">
                <a16:creationId xmlns:a16="http://schemas.microsoft.com/office/drawing/2014/main" id="{88967CF2-271D-171E-01F7-DF4752790871}"/>
              </a:ext>
            </a:extLst>
          </p:cNvPr>
          <p:cNvPicPr>
            <a:picLocks noChangeAspect="1"/>
          </p:cNvPicPr>
          <p:nvPr/>
        </p:nvPicPr>
        <p:blipFill>
          <a:blip r:embed="rId3"/>
          <a:stretch>
            <a:fillRect/>
          </a:stretch>
        </p:blipFill>
        <p:spPr>
          <a:xfrm>
            <a:off x="2886857" y="5350115"/>
            <a:ext cx="1428750" cy="771525"/>
          </a:xfrm>
          <a:prstGeom prst="rect">
            <a:avLst/>
          </a:prstGeom>
        </p:spPr>
      </p:pic>
      <p:sp>
        <p:nvSpPr>
          <p:cNvPr id="22" name="Content Placeholder 2">
            <a:extLst>
              <a:ext uri="{FF2B5EF4-FFF2-40B4-BE49-F238E27FC236}">
                <a16:creationId xmlns:a16="http://schemas.microsoft.com/office/drawing/2014/main" id="{B38E5527-B0FA-C9DB-3528-DE943D45BD01}"/>
              </a:ext>
            </a:extLst>
          </p:cNvPr>
          <p:cNvSpPr txBox="1">
            <a:spLocks/>
          </p:cNvSpPr>
          <p:nvPr/>
        </p:nvSpPr>
        <p:spPr>
          <a:xfrm>
            <a:off x="3914929" y="5441333"/>
            <a:ext cx="1042772" cy="335907"/>
          </a:xfrm>
          <a:prstGeom prst="rect">
            <a:avLst/>
          </a:prstGeom>
          <a:solidFill>
            <a:schemeClr val="bg1"/>
          </a:solidFill>
        </p:spPr>
        <p:txBody>
          <a:bodyPr vert="horz" lIns="91440" tIns="45720" rIns="91440" bIns="45720" rtlCol="0" anchor="t">
            <a:normAutofit fontScale="85000" lnSpcReduction="20000"/>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(882 J)</a:t>
            </a:r>
          </a:p>
        </p:txBody>
      </p:sp>
      <p:sp>
        <p:nvSpPr>
          <p:cNvPr id="24" name="Content Placeholder 2">
            <a:extLst>
              <a:ext uri="{FF2B5EF4-FFF2-40B4-BE49-F238E27FC236}">
                <a16:creationId xmlns:a16="http://schemas.microsoft.com/office/drawing/2014/main" id="{99A87B49-F121-A2AF-465E-9F8A151F77AB}"/>
              </a:ext>
            </a:extLst>
          </p:cNvPr>
          <p:cNvSpPr txBox="1">
            <a:spLocks/>
          </p:cNvSpPr>
          <p:nvPr/>
        </p:nvSpPr>
        <p:spPr>
          <a:xfrm>
            <a:off x="3653970" y="5848428"/>
            <a:ext cx="1042772" cy="335907"/>
          </a:xfrm>
          <a:prstGeom prst="rect">
            <a:avLst/>
          </a:prstGeom>
          <a:solidFill>
            <a:schemeClr val="bg1"/>
          </a:solidFill>
        </p:spPr>
        <p:txBody>
          <a:bodyPr vert="horz" lIns="91440" tIns="45720" rIns="91440" bIns="45720" rtlCol="0" anchor="t">
            <a:normAutofit fontScale="85000" lnSpcReduction="20000"/>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(45 kg)</a:t>
            </a:r>
          </a:p>
        </p:txBody>
      </p:sp>
      <p:pic>
        <p:nvPicPr>
          <p:cNvPr id="25" name="Picture 24">
            <a:extLst>
              <a:ext uri="{FF2B5EF4-FFF2-40B4-BE49-F238E27FC236}">
                <a16:creationId xmlns:a16="http://schemas.microsoft.com/office/drawing/2014/main" id="{83A68EFE-4FB7-6517-8562-A313A37DE26E}"/>
              </a:ext>
            </a:extLst>
          </p:cNvPr>
          <p:cNvPicPr>
            <a:picLocks noChangeAspect="1"/>
          </p:cNvPicPr>
          <p:nvPr/>
        </p:nvPicPr>
        <p:blipFill>
          <a:blip r:embed="rId4"/>
          <a:stretch>
            <a:fillRect/>
          </a:stretch>
        </p:blipFill>
        <p:spPr>
          <a:xfrm>
            <a:off x="4696869" y="5675791"/>
            <a:ext cx="261741" cy="224555"/>
          </a:xfrm>
          <a:prstGeom prst="rect">
            <a:avLst/>
          </a:prstGeom>
        </p:spPr>
      </p:pic>
      <p:sp>
        <p:nvSpPr>
          <p:cNvPr id="26" name="Content Placeholder 2">
            <a:extLst>
              <a:ext uri="{FF2B5EF4-FFF2-40B4-BE49-F238E27FC236}">
                <a16:creationId xmlns:a16="http://schemas.microsoft.com/office/drawing/2014/main" id="{15694829-76F2-09EC-D5C2-3FE4CF1E6FAA}"/>
              </a:ext>
            </a:extLst>
          </p:cNvPr>
          <p:cNvSpPr txBox="1">
            <a:spLocks/>
          </p:cNvSpPr>
          <p:nvPr/>
        </p:nvSpPr>
        <p:spPr>
          <a:xfrm>
            <a:off x="5000517" y="5629223"/>
            <a:ext cx="1042772" cy="335907"/>
          </a:xfrm>
          <a:prstGeom prst="rect">
            <a:avLst/>
          </a:prstGeom>
          <a:solidFill>
            <a:schemeClr val="bg1"/>
          </a:solidFill>
        </p:spPr>
        <p:txBody>
          <a:bodyPr vert="horz" lIns="91440" tIns="45720" rIns="91440" bIns="45720" rtlCol="0" anchor="t">
            <a:normAutofit fontScale="85000" lnSpcReduction="20000"/>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6.26 m/s</a:t>
            </a:r>
          </a:p>
        </p:txBody>
      </p:sp>
    </p:spTree>
    <p:extLst>
      <p:ext uri="{BB962C8B-B14F-4D97-AF65-F5344CB8AC3E}">
        <p14:creationId xmlns:p14="http://schemas.microsoft.com/office/powerpoint/2010/main" val="37430015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id="{033715A5-8048-453E-A44A-0F17BBB481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2376"/>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80CC4B29-13B6-0CA1-201E-69765E2A9F9B}"/>
              </a:ext>
            </a:extLst>
          </p:cNvPr>
          <p:cNvSpPr>
            <a:spLocks noGrp="1"/>
          </p:cNvSpPr>
          <p:nvPr>
            <p:ph type="title"/>
          </p:nvPr>
        </p:nvSpPr>
        <p:spPr>
          <a:xfrm>
            <a:off x="700635" y="913218"/>
            <a:ext cx="10691265" cy="869989"/>
          </a:xfrm>
        </p:spPr>
        <p:txBody>
          <a:bodyPr>
            <a:normAutofit/>
          </a:bodyPr>
          <a:lstStyle/>
          <a:p>
            <a:r>
              <a:rPr lang="en-US" dirty="0"/>
              <a:t>Sample questions</a:t>
            </a:r>
          </a:p>
        </p:txBody>
      </p:sp>
      <p:sp>
        <p:nvSpPr>
          <p:cNvPr id="3" name="Content Placeholder 2">
            <a:extLst>
              <a:ext uri="{FF2B5EF4-FFF2-40B4-BE49-F238E27FC236}">
                <a16:creationId xmlns:a16="http://schemas.microsoft.com/office/drawing/2014/main" id="{C194BA63-E99A-3512-C55B-A9F44227B9E6}"/>
              </a:ext>
            </a:extLst>
          </p:cNvPr>
          <p:cNvSpPr>
            <a:spLocks noGrp="1"/>
          </p:cNvSpPr>
          <p:nvPr>
            <p:ph idx="1"/>
          </p:nvPr>
        </p:nvSpPr>
        <p:spPr>
          <a:xfrm>
            <a:off x="704089" y="1719017"/>
            <a:ext cx="11011401" cy="930892"/>
          </a:xfrm>
        </p:spPr>
        <p:txBody>
          <a:bodyPr vert="horz" lIns="91440" tIns="45720" rIns="91440" bIns="45720" rtlCol="0" anchor="t">
            <a:normAutofit fontScale="92500" lnSpcReduction="20000"/>
          </a:bodyPr>
          <a:lstStyle/>
          <a:p>
            <a:pPr marL="0" indent="0">
              <a:buNone/>
            </a:pPr>
            <a:r>
              <a:rPr lang="en-US" dirty="0"/>
              <a:t>b) Due to real world factors, the person only achieves a speed of 5 m/s. If this speed was achieved at the bottom of the swing and all the energy is converted back into potential energy going up to point C, how high will the person reach on the forward swing?</a:t>
            </a:r>
          </a:p>
        </p:txBody>
      </p:sp>
      <p:sp>
        <p:nvSpPr>
          <p:cNvPr id="4" name="Date Placeholder 3">
            <a:extLst>
              <a:ext uri="{FF2B5EF4-FFF2-40B4-BE49-F238E27FC236}">
                <a16:creationId xmlns:a16="http://schemas.microsoft.com/office/drawing/2014/main" id="{0013D4D1-C027-A81F-436B-8D9D5197FA51}"/>
              </a:ext>
            </a:extLst>
          </p:cNvPr>
          <p:cNvSpPr>
            <a:spLocks noGrp="1"/>
          </p:cNvSpPr>
          <p:nvPr>
            <p:ph type="dt" sz="half" idx="10"/>
          </p:nvPr>
        </p:nvSpPr>
        <p:spPr>
          <a:xfrm>
            <a:off x="8369448" y="6356350"/>
            <a:ext cx="2592594" cy="365125"/>
          </a:xfrm>
        </p:spPr>
        <p:txBody>
          <a:bodyPr>
            <a:normAutofit/>
          </a:bodyPr>
          <a:lstStyle/>
          <a:p>
            <a:pPr>
              <a:spcAft>
                <a:spcPts val="600"/>
              </a:spcAft>
            </a:pPr>
            <a:fld id="{626DE685-1B6F-4D7C-AEF2-C9AD71EC467A}" type="datetime1">
              <a:rPr lang="en-US" smtClean="0"/>
              <a:pPr>
                <a:spcAft>
                  <a:spcPts val="600"/>
                </a:spcAft>
              </a:pPr>
              <a:t>4/3/24</a:t>
            </a:fld>
            <a:endParaRPr lang="en-US"/>
          </a:p>
        </p:txBody>
      </p:sp>
      <p:sp>
        <p:nvSpPr>
          <p:cNvPr id="6" name="Slide Number Placeholder 5">
            <a:extLst>
              <a:ext uri="{FF2B5EF4-FFF2-40B4-BE49-F238E27FC236}">
                <a16:creationId xmlns:a16="http://schemas.microsoft.com/office/drawing/2014/main" id="{F271BAE9-1566-E818-7796-D8A207810A7F}"/>
              </a:ext>
            </a:extLst>
          </p:cNvPr>
          <p:cNvSpPr>
            <a:spLocks noGrp="1"/>
          </p:cNvSpPr>
          <p:nvPr>
            <p:ph type="sldNum" sz="quarter" idx="12"/>
          </p:nvPr>
        </p:nvSpPr>
        <p:spPr>
          <a:xfrm>
            <a:off x="10919012" y="6356350"/>
            <a:ext cx="672354" cy="365125"/>
          </a:xfrm>
        </p:spPr>
        <p:txBody>
          <a:bodyPr>
            <a:normAutofit/>
          </a:bodyPr>
          <a:lstStyle/>
          <a:p>
            <a:pPr>
              <a:lnSpc>
                <a:spcPct val="90000"/>
              </a:lnSpc>
              <a:spcAft>
                <a:spcPts val="600"/>
              </a:spcAft>
            </a:pPr>
            <a:fld id="{87E7843D-FF13-4365-9478-9625B70A2705}" type="slidenum">
              <a:rPr lang="en-US" smtClean="0"/>
              <a:pPr>
                <a:lnSpc>
                  <a:spcPct val="90000"/>
                </a:lnSpc>
                <a:spcAft>
                  <a:spcPts val="600"/>
                </a:spcAft>
              </a:pPr>
              <a:t>12</a:t>
            </a:fld>
            <a:endParaRPr lang="en-US"/>
          </a:p>
        </p:txBody>
      </p:sp>
      <p:pic>
        <p:nvPicPr>
          <p:cNvPr id="8" name="Picture 7" descr="The motion of a swing is shown below. Which of the following is the correct  graph for kinetic energy KE and potential energy PE vs displacement from  the mean position?">
            <a:extLst>
              <a:ext uri="{FF2B5EF4-FFF2-40B4-BE49-F238E27FC236}">
                <a16:creationId xmlns:a16="http://schemas.microsoft.com/office/drawing/2014/main" id="{1D4BA218-8FDF-10E1-A77A-9BD2379744DE}"/>
              </a:ext>
            </a:extLst>
          </p:cNvPr>
          <p:cNvPicPr>
            <a:picLocks noChangeAspect="1"/>
          </p:cNvPicPr>
          <p:nvPr/>
        </p:nvPicPr>
        <p:blipFill>
          <a:blip r:embed="rId2"/>
          <a:stretch>
            <a:fillRect/>
          </a:stretch>
        </p:blipFill>
        <p:spPr>
          <a:xfrm>
            <a:off x="5590784" y="2480023"/>
            <a:ext cx="7283884" cy="4246584"/>
          </a:xfrm>
          <a:prstGeom prst="rect">
            <a:avLst/>
          </a:prstGeom>
        </p:spPr>
      </p:pic>
      <p:sp>
        <p:nvSpPr>
          <p:cNvPr id="9" name="Arrow: Up-Down 8">
            <a:extLst>
              <a:ext uri="{FF2B5EF4-FFF2-40B4-BE49-F238E27FC236}">
                <a16:creationId xmlns:a16="http://schemas.microsoft.com/office/drawing/2014/main" id="{2EA74401-FE79-2D54-C703-15CD214EA504}"/>
              </a:ext>
            </a:extLst>
          </p:cNvPr>
          <p:cNvSpPr/>
          <p:nvPr/>
        </p:nvSpPr>
        <p:spPr>
          <a:xfrm>
            <a:off x="6941505" y="4352795"/>
            <a:ext cx="344464" cy="1597068"/>
          </a:xfrm>
          <a:prstGeom prst="upDownArrow">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ontent Placeholder 2">
            <a:extLst>
              <a:ext uri="{FF2B5EF4-FFF2-40B4-BE49-F238E27FC236}">
                <a16:creationId xmlns:a16="http://schemas.microsoft.com/office/drawing/2014/main" id="{4BA61849-8059-BD81-E586-E752C17F043E}"/>
              </a:ext>
            </a:extLst>
          </p:cNvPr>
          <p:cNvSpPr txBox="1">
            <a:spLocks/>
          </p:cNvSpPr>
          <p:nvPr/>
        </p:nvSpPr>
        <p:spPr>
          <a:xfrm>
            <a:off x="6430572" y="4929855"/>
            <a:ext cx="656552" cy="586426"/>
          </a:xfrm>
          <a:prstGeom prst="rect">
            <a:avLst/>
          </a:prstGeom>
        </p:spPr>
        <p:txBody>
          <a:bodyPr vert="horz" lIns="91440" tIns="45720" rIns="91440" bIns="45720" rtlCol="0" anchor="t">
            <a:norm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2 m</a:t>
            </a:r>
          </a:p>
        </p:txBody>
      </p:sp>
      <p:sp>
        <p:nvSpPr>
          <p:cNvPr id="14" name="Content Placeholder 2">
            <a:extLst>
              <a:ext uri="{FF2B5EF4-FFF2-40B4-BE49-F238E27FC236}">
                <a16:creationId xmlns:a16="http://schemas.microsoft.com/office/drawing/2014/main" id="{45B76830-BEBC-4999-68A0-E260A5ABDDD6}"/>
              </a:ext>
            </a:extLst>
          </p:cNvPr>
          <p:cNvSpPr txBox="1">
            <a:spLocks/>
          </p:cNvSpPr>
          <p:nvPr/>
        </p:nvSpPr>
        <p:spPr>
          <a:xfrm>
            <a:off x="6430571" y="2476841"/>
            <a:ext cx="1700387" cy="951768"/>
          </a:xfrm>
          <a:prstGeom prst="rect">
            <a:avLst/>
          </a:prstGeom>
        </p:spPr>
        <p:txBody>
          <a:bodyPr vert="horz" lIns="91440" tIns="45720" rIns="91440" bIns="45720" rtlCol="0" anchor="t">
            <a:normAutofit fontScale="92500" lnSpcReduction="20000"/>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Mass of humanoid entity: 45 kg</a:t>
            </a:r>
          </a:p>
        </p:txBody>
      </p:sp>
      <p:sp>
        <p:nvSpPr>
          <p:cNvPr id="7" name="Content Placeholder 2">
            <a:extLst>
              <a:ext uri="{FF2B5EF4-FFF2-40B4-BE49-F238E27FC236}">
                <a16:creationId xmlns:a16="http://schemas.microsoft.com/office/drawing/2014/main" id="{BAEFB0E7-2C94-BEEF-EC92-7FEAD40434D5}"/>
              </a:ext>
            </a:extLst>
          </p:cNvPr>
          <p:cNvSpPr txBox="1">
            <a:spLocks/>
          </p:cNvSpPr>
          <p:nvPr/>
        </p:nvSpPr>
        <p:spPr>
          <a:xfrm>
            <a:off x="804298" y="2664732"/>
            <a:ext cx="5479072" cy="3227329"/>
          </a:xfrm>
          <a:prstGeom prst="rect">
            <a:avLst/>
          </a:prstGeom>
        </p:spPr>
        <p:txBody>
          <a:bodyPr vert="horz" lIns="91440" tIns="45720" rIns="91440" bIns="45720" rtlCol="0" anchor="t">
            <a:norm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900" dirty="0"/>
              <a:t>Use the real speed to find their actual kinetic energy at point B.</a:t>
            </a:r>
          </a:p>
          <a:p>
            <a:pPr marL="0" indent="0">
              <a:buNone/>
            </a:pPr>
            <a:r>
              <a:rPr lang="en-US" dirty="0"/>
              <a:t>E</a:t>
            </a:r>
            <a:r>
              <a:rPr lang="en-US" baseline="-25000" dirty="0"/>
              <a:t>k</a:t>
            </a:r>
            <a:r>
              <a:rPr lang="en-US" dirty="0"/>
              <a:t> =     mv</a:t>
            </a:r>
            <a:r>
              <a:rPr lang="en-US" baseline="30000" dirty="0"/>
              <a:t>2</a:t>
            </a:r>
            <a:r>
              <a:rPr lang="en-US" dirty="0"/>
              <a:t> </a:t>
            </a:r>
          </a:p>
          <a:p>
            <a:pPr marL="0" indent="0">
              <a:buNone/>
            </a:pPr>
            <a:endParaRPr lang="en-US" dirty="0"/>
          </a:p>
          <a:p>
            <a:pPr marL="0" indent="0">
              <a:buNone/>
            </a:pPr>
            <a:r>
              <a:rPr lang="en-US" dirty="0"/>
              <a:t>E</a:t>
            </a:r>
            <a:r>
              <a:rPr lang="en-US" baseline="-25000" dirty="0"/>
              <a:t>k</a:t>
            </a:r>
            <a:r>
              <a:rPr lang="en-US" dirty="0"/>
              <a:t> =     (45 kg)(5 m/s)</a:t>
            </a:r>
            <a:r>
              <a:rPr lang="en-US" baseline="30000" dirty="0"/>
              <a:t>2</a:t>
            </a:r>
          </a:p>
          <a:p>
            <a:pPr marL="0" indent="0">
              <a:buNone/>
            </a:pPr>
            <a:endParaRPr lang="en-US" dirty="0"/>
          </a:p>
          <a:p>
            <a:pPr marL="0" indent="0">
              <a:buNone/>
            </a:pPr>
            <a:r>
              <a:rPr lang="en-US" dirty="0"/>
              <a:t>E</a:t>
            </a:r>
            <a:r>
              <a:rPr lang="en-US" baseline="-25000" dirty="0"/>
              <a:t>k</a:t>
            </a:r>
            <a:r>
              <a:rPr lang="en-US" dirty="0"/>
              <a:t> =      (45 kg)(25 m</a:t>
            </a:r>
            <a:r>
              <a:rPr lang="en-US" baseline="30000" dirty="0"/>
              <a:t>2</a:t>
            </a:r>
            <a:r>
              <a:rPr lang="en-US" dirty="0"/>
              <a:t>/s</a:t>
            </a:r>
            <a:r>
              <a:rPr lang="en-US" baseline="30000" dirty="0"/>
              <a:t>2</a:t>
            </a:r>
            <a:r>
              <a:rPr lang="en-US" dirty="0"/>
              <a:t>) = 562.5 J</a:t>
            </a:r>
          </a:p>
        </p:txBody>
      </p:sp>
      <p:sp>
        <p:nvSpPr>
          <p:cNvPr id="5" name="Arrow: Up-Down 4">
            <a:extLst>
              <a:ext uri="{FF2B5EF4-FFF2-40B4-BE49-F238E27FC236}">
                <a16:creationId xmlns:a16="http://schemas.microsoft.com/office/drawing/2014/main" id="{3C0086A8-FBF7-14B6-3306-CB8204D85745}"/>
              </a:ext>
            </a:extLst>
          </p:cNvPr>
          <p:cNvSpPr/>
          <p:nvPr/>
        </p:nvSpPr>
        <p:spPr>
          <a:xfrm>
            <a:off x="11544819" y="4352795"/>
            <a:ext cx="344464" cy="1597068"/>
          </a:xfrm>
          <a:prstGeom prst="upDownArrow">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FA551BD6-6C5E-05B4-3014-C2581055695B}"/>
              </a:ext>
            </a:extLst>
          </p:cNvPr>
          <p:cNvSpPr txBox="1">
            <a:spLocks/>
          </p:cNvSpPr>
          <p:nvPr/>
        </p:nvSpPr>
        <p:spPr>
          <a:xfrm>
            <a:off x="11889831" y="4929855"/>
            <a:ext cx="301648" cy="555111"/>
          </a:xfrm>
          <a:prstGeom prst="rect">
            <a:avLst/>
          </a:prstGeom>
        </p:spPr>
        <p:txBody>
          <a:bodyPr vert="horz" lIns="91440" tIns="45720" rIns="91440" bIns="45720" rtlCol="0" anchor="t">
            <a:norm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a:t>
            </a:r>
          </a:p>
        </p:txBody>
      </p:sp>
      <p:pic>
        <p:nvPicPr>
          <p:cNvPr id="17" name="Picture 16" descr="A black and white sign&#10;&#10;Description automatically generated">
            <a:extLst>
              <a:ext uri="{FF2B5EF4-FFF2-40B4-BE49-F238E27FC236}">
                <a16:creationId xmlns:a16="http://schemas.microsoft.com/office/drawing/2014/main" id="{8CB91D0F-62ED-605A-9FDF-EA7077125984}"/>
              </a:ext>
            </a:extLst>
          </p:cNvPr>
          <p:cNvPicPr>
            <a:picLocks noChangeAspect="1"/>
          </p:cNvPicPr>
          <p:nvPr/>
        </p:nvPicPr>
        <p:blipFill>
          <a:blip r:embed="rId3"/>
          <a:stretch>
            <a:fillRect/>
          </a:stretch>
        </p:blipFill>
        <p:spPr>
          <a:xfrm>
            <a:off x="1418115" y="3353452"/>
            <a:ext cx="208768" cy="568631"/>
          </a:xfrm>
          <a:prstGeom prst="rect">
            <a:avLst/>
          </a:prstGeom>
        </p:spPr>
      </p:pic>
      <p:pic>
        <p:nvPicPr>
          <p:cNvPr id="19" name="Picture 18" descr="A black and white sign&#10;&#10;Description automatically generated">
            <a:extLst>
              <a:ext uri="{FF2B5EF4-FFF2-40B4-BE49-F238E27FC236}">
                <a16:creationId xmlns:a16="http://schemas.microsoft.com/office/drawing/2014/main" id="{E09FB6E5-2F42-E0B4-0AB8-DA413D047055}"/>
              </a:ext>
            </a:extLst>
          </p:cNvPr>
          <p:cNvPicPr>
            <a:picLocks noChangeAspect="1"/>
          </p:cNvPicPr>
          <p:nvPr/>
        </p:nvPicPr>
        <p:blipFill>
          <a:blip r:embed="rId3"/>
          <a:stretch>
            <a:fillRect/>
          </a:stretch>
        </p:blipFill>
        <p:spPr>
          <a:xfrm>
            <a:off x="1418114" y="4313780"/>
            <a:ext cx="208768" cy="568631"/>
          </a:xfrm>
          <a:prstGeom prst="rect">
            <a:avLst/>
          </a:prstGeom>
        </p:spPr>
      </p:pic>
      <p:pic>
        <p:nvPicPr>
          <p:cNvPr id="23" name="Picture 22" descr="A black and white sign&#10;&#10;Description automatically generated">
            <a:extLst>
              <a:ext uri="{FF2B5EF4-FFF2-40B4-BE49-F238E27FC236}">
                <a16:creationId xmlns:a16="http://schemas.microsoft.com/office/drawing/2014/main" id="{C8AA230B-D09E-BF4B-3E18-4DA235F30EB0}"/>
              </a:ext>
            </a:extLst>
          </p:cNvPr>
          <p:cNvPicPr>
            <a:picLocks noChangeAspect="1"/>
          </p:cNvPicPr>
          <p:nvPr/>
        </p:nvPicPr>
        <p:blipFill>
          <a:blip r:embed="rId3"/>
          <a:stretch>
            <a:fillRect/>
          </a:stretch>
        </p:blipFill>
        <p:spPr>
          <a:xfrm>
            <a:off x="1512059" y="5232355"/>
            <a:ext cx="208768" cy="568631"/>
          </a:xfrm>
          <a:prstGeom prst="rect">
            <a:avLst/>
          </a:prstGeom>
        </p:spPr>
      </p:pic>
    </p:spTree>
    <p:extLst>
      <p:ext uri="{BB962C8B-B14F-4D97-AF65-F5344CB8AC3E}">
        <p14:creationId xmlns:p14="http://schemas.microsoft.com/office/powerpoint/2010/main" val="35660201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Content Placeholder 2">
            <a:extLst>
              <a:ext uri="{FF2B5EF4-FFF2-40B4-BE49-F238E27FC236}">
                <a16:creationId xmlns:a16="http://schemas.microsoft.com/office/drawing/2014/main" id="{A5EA8BB2-8397-2411-ED7F-397B743864CB}"/>
              </a:ext>
            </a:extLst>
          </p:cNvPr>
          <p:cNvSpPr txBox="1">
            <a:spLocks/>
          </p:cNvSpPr>
          <p:nvPr/>
        </p:nvSpPr>
        <p:spPr>
          <a:xfrm>
            <a:off x="2004709" y="5222127"/>
            <a:ext cx="1042772" cy="335907"/>
          </a:xfrm>
          <a:prstGeom prst="rect">
            <a:avLst/>
          </a:prstGeom>
          <a:solidFill>
            <a:schemeClr val="bg1"/>
          </a:solidFill>
        </p:spPr>
        <p:txBody>
          <a:bodyPr vert="horz" lIns="91440" tIns="45720" rIns="91440" bIns="45720" rtlCol="0" anchor="t">
            <a:normAutofit fontScale="85000" lnSpcReduction="20000"/>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(9.8 m/s)</a:t>
            </a:r>
          </a:p>
        </p:txBody>
      </p:sp>
      <p:cxnSp>
        <p:nvCxnSpPr>
          <p:cNvPr id="21" name="Straight Connector 20">
            <a:extLst>
              <a:ext uri="{FF2B5EF4-FFF2-40B4-BE49-F238E27FC236}">
                <a16:creationId xmlns:a16="http://schemas.microsoft.com/office/drawing/2014/main" id="{033715A5-8048-453E-A44A-0F17BBB481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2376"/>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80CC4B29-13B6-0CA1-201E-69765E2A9F9B}"/>
              </a:ext>
            </a:extLst>
          </p:cNvPr>
          <p:cNvSpPr>
            <a:spLocks noGrp="1"/>
          </p:cNvSpPr>
          <p:nvPr>
            <p:ph type="title"/>
          </p:nvPr>
        </p:nvSpPr>
        <p:spPr>
          <a:xfrm>
            <a:off x="700635" y="913218"/>
            <a:ext cx="10691265" cy="869989"/>
          </a:xfrm>
        </p:spPr>
        <p:txBody>
          <a:bodyPr>
            <a:normAutofit/>
          </a:bodyPr>
          <a:lstStyle/>
          <a:p>
            <a:r>
              <a:rPr lang="en-US" dirty="0"/>
              <a:t>Sample questions</a:t>
            </a:r>
          </a:p>
        </p:txBody>
      </p:sp>
      <p:sp>
        <p:nvSpPr>
          <p:cNvPr id="3" name="Content Placeholder 2">
            <a:extLst>
              <a:ext uri="{FF2B5EF4-FFF2-40B4-BE49-F238E27FC236}">
                <a16:creationId xmlns:a16="http://schemas.microsoft.com/office/drawing/2014/main" id="{C194BA63-E99A-3512-C55B-A9F44227B9E6}"/>
              </a:ext>
            </a:extLst>
          </p:cNvPr>
          <p:cNvSpPr>
            <a:spLocks noGrp="1"/>
          </p:cNvSpPr>
          <p:nvPr>
            <p:ph idx="1"/>
          </p:nvPr>
        </p:nvSpPr>
        <p:spPr>
          <a:xfrm>
            <a:off x="704089" y="1719017"/>
            <a:ext cx="11011401" cy="930892"/>
          </a:xfrm>
        </p:spPr>
        <p:txBody>
          <a:bodyPr vert="horz" lIns="91440" tIns="45720" rIns="91440" bIns="45720" rtlCol="0" anchor="t">
            <a:normAutofit fontScale="92500" lnSpcReduction="20000"/>
          </a:bodyPr>
          <a:lstStyle/>
          <a:p>
            <a:pPr marL="0" indent="0">
              <a:buNone/>
            </a:pPr>
            <a:r>
              <a:rPr lang="en-US" dirty="0"/>
              <a:t>b) Due to real world factors, the person only achieves a speed of 5 m/s. If this speed was achieved at the bottom of the swing and all the energy is converted back into potential energy going up to point C, how high will the person reach on the forward swing?</a:t>
            </a:r>
          </a:p>
        </p:txBody>
      </p:sp>
      <p:sp>
        <p:nvSpPr>
          <p:cNvPr id="4" name="Date Placeholder 3">
            <a:extLst>
              <a:ext uri="{FF2B5EF4-FFF2-40B4-BE49-F238E27FC236}">
                <a16:creationId xmlns:a16="http://schemas.microsoft.com/office/drawing/2014/main" id="{0013D4D1-C027-A81F-436B-8D9D5197FA51}"/>
              </a:ext>
            </a:extLst>
          </p:cNvPr>
          <p:cNvSpPr>
            <a:spLocks noGrp="1"/>
          </p:cNvSpPr>
          <p:nvPr>
            <p:ph type="dt" sz="half" idx="10"/>
          </p:nvPr>
        </p:nvSpPr>
        <p:spPr>
          <a:xfrm>
            <a:off x="8369448" y="6356350"/>
            <a:ext cx="2592594" cy="365125"/>
          </a:xfrm>
        </p:spPr>
        <p:txBody>
          <a:bodyPr>
            <a:normAutofit/>
          </a:bodyPr>
          <a:lstStyle/>
          <a:p>
            <a:pPr>
              <a:spcAft>
                <a:spcPts val="600"/>
              </a:spcAft>
            </a:pPr>
            <a:fld id="{626DE685-1B6F-4D7C-AEF2-C9AD71EC467A}" type="datetime1">
              <a:rPr lang="en-US" smtClean="0"/>
              <a:pPr>
                <a:spcAft>
                  <a:spcPts val="600"/>
                </a:spcAft>
              </a:pPr>
              <a:t>4/3/24</a:t>
            </a:fld>
            <a:endParaRPr lang="en-US"/>
          </a:p>
        </p:txBody>
      </p:sp>
      <p:sp>
        <p:nvSpPr>
          <p:cNvPr id="6" name="Slide Number Placeholder 5">
            <a:extLst>
              <a:ext uri="{FF2B5EF4-FFF2-40B4-BE49-F238E27FC236}">
                <a16:creationId xmlns:a16="http://schemas.microsoft.com/office/drawing/2014/main" id="{F271BAE9-1566-E818-7796-D8A207810A7F}"/>
              </a:ext>
            </a:extLst>
          </p:cNvPr>
          <p:cNvSpPr>
            <a:spLocks noGrp="1"/>
          </p:cNvSpPr>
          <p:nvPr>
            <p:ph type="sldNum" sz="quarter" idx="12"/>
          </p:nvPr>
        </p:nvSpPr>
        <p:spPr>
          <a:xfrm>
            <a:off x="10919012" y="6356350"/>
            <a:ext cx="672354" cy="365125"/>
          </a:xfrm>
        </p:spPr>
        <p:txBody>
          <a:bodyPr>
            <a:normAutofit/>
          </a:bodyPr>
          <a:lstStyle/>
          <a:p>
            <a:pPr>
              <a:lnSpc>
                <a:spcPct val="90000"/>
              </a:lnSpc>
              <a:spcAft>
                <a:spcPts val="600"/>
              </a:spcAft>
            </a:pPr>
            <a:fld id="{87E7843D-FF13-4365-9478-9625B70A2705}" type="slidenum">
              <a:rPr lang="en-US" smtClean="0"/>
              <a:pPr>
                <a:lnSpc>
                  <a:spcPct val="90000"/>
                </a:lnSpc>
                <a:spcAft>
                  <a:spcPts val="600"/>
                </a:spcAft>
              </a:pPr>
              <a:t>13</a:t>
            </a:fld>
            <a:endParaRPr lang="en-US"/>
          </a:p>
        </p:txBody>
      </p:sp>
      <p:pic>
        <p:nvPicPr>
          <p:cNvPr id="8" name="Picture 7" descr="The motion of a swing is shown below. Which of the following is the correct  graph for kinetic energy KE and potential energy PE vs displacement from  the mean position?">
            <a:extLst>
              <a:ext uri="{FF2B5EF4-FFF2-40B4-BE49-F238E27FC236}">
                <a16:creationId xmlns:a16="http://schemas.microsoft.com/office/drawing/2014/main" id="{1D4BA218-8FDF-10E1-A77A-9BD2379744DE}"/>
              </a:ext>
            </a:extLst>
          </p:cNvPr>
          <p:cNvPicPr>
            <a:picLocks noChangeAspect="1"/>
          </p:cNvPicPr>
          <p:nvPr/>
        </p:nvPicPr>
        <p:blipFill>
          <a:blip r:embed="rId2"/>
          <a:stretch>
            <a:fillRect/>
          </a:stretch>
        </p:blipFill>
        <p:spPr>
          <a:xfrm>
            <a:off x="5590784" y="2480023"/>
            <a:ext cx="7283884" cy="4246584"/>
          </a:xfrm>
          <a:prstGeom prst="rect">
            <a:avLst/>
          </a:prstGeom>
        </p:spPr>
      </p:pic>
      <p:sp>
        <p:nvSpPr>
          <p:cNvPr id="9" name="Arrow: Up-Down 8">
            <a:extLst>
              <a:ext uri="{FF2B5EF4-FFF2-40B4-BE49-F238E27FC236}">
                <a16:creationId xmlns:a16="http://schemas.microsoft.com/office/drawing/2014/main" id="{2EA74401-FE79-2D54-C703-15CD214EA504}"/>
              </a:ext>
            </a:extLst>
          </p:cNvPr>
          <p:cNvSpPr/>
          <p:nvPr/>
        </p:nvSpPr>
        <p:spPr>
          <a:xfrm>
            <a:off x="6941505" y="4352795"/>
            <a:ext cx="344464" cy="1597068"/>
          </a:xfrm>
          <a:prstGeom prst="upDownArrow">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Content Placeholder 2">
            <a:extLst>
              <a:ext uri="{FF2B5EF4-FFF2-40B4-BE49-F238E27FC236}">
                <a16:creationId xmlns:a16="http://schemas.microsoft.com/office/drawing/2014/main" id="{4BA61849-8059-BD81-E586-E752C17F043E}"/>
              </a:ext>
            </a:extLst>
          </p:cNvPr>
          <p:cNvSpPr txBox="1">
            <a:spLocks/>
          </p:cNvSpPr>
          <p:nvPr/>
        </p:nvSpPr>
        <p:spPr>
          <a:xfrm>
            <a:off x="6430572" y="4929855"/>
            <a:ext cx="656552" cy="586426"/>
          </a:xfrm>
          <a:prstGeom prst="rect">
            <a:avLst/>
          </a:prstGeom>
        </p:spPr>
        <p:txBody>
          <a:bodyPr vert="horz" lIns="91440" tIns="45720" rIns="91440" bIns="45720" rtlCol="0" anchor="t">
            <a:norm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2 m</a:t>
            </a:r>
          </a:p>
        </p:txBody>
      </p:sp>
      <p:sp>
        <p:nvSpPr>
          <p:cNvPr id="14" name="Content Placeholder 2">
            <a:extLst>
              <a:ext uri="{FF2B5EF4-FFF2-40B4-BE49-F238E27FC236}">
                <a16:creationId xmlns:a16="http://schemas.microsoft.com/office/drawing/2014/main" id="{45B76830-BEBC-4999-68A0-E260A5ABDDD6}"/>
              </a:ext>
            </a:extLst>
          </p:cNvPr>
          <p:cNvSpPr txBox="1">
            <a:spLocks/>
          </p:cNvSpPr>
          <p:nvPr/>
        </p:nvSpPr>
        <p:spPr>
          <a:xfrm>
            <a:off x="6430571" y="2476841"/>
            <a:ext cx="1700387" cy="951768"/>
          </a:xfrm>
          <a:prstGeom prst="rect">
            <a:avLst/>
          </a:prstGeom>
        </p:spPr>
        <p:txBody>
          <a:bodyPr vert="horz" lIns="91440" tIns="45720" rIns="91440" bIns="45720" rtlCol="0" anchor="t">
            <a:normAutofit fontScale="92500" lnSpcReduction="20000"/>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Mass of humanoid entity: 45 kg</a:t>
            </a:r>
          </a:p>
        </p:txBody>
      </p:sp>
      <p:sp>
        <p:nvSpPr>
          <p:cNvPr id="7" name="Content Placeholder 2">
            <a:extLst>
              <a:ext uri="{FF2B5EF4-FFF2-40B4-BE49-F238E27FC236}">
                <a16:creationId xmlns:a16="http://schemas.microsoft.com/office/drawing/2014/main" id="{BAEFB0E7-2C94-BEEF-EC92-7FEAD40434D5}"/>
              </a:ext>
            </a:extLst>
          </p:cNvPr>
          <p:cNvSpPr txBox="1">
            <a:spLocks/>
          </p:cNvSpPr>
          <p:nvPr/>
        </p:nvSpPr>
        <p:spPr>
          <a:xfrm>
            <a:off x="804298" y="2664732"/>
            <a:ext cx="5479072" cy="3227329"/>
          </a:xfrm>
          <a:prstGeom prst="rect">
            <a:avLst/>
          </a:prstGeom>
        </p:spPr>
        <p:txBody>
          <a:bodyPr vert="horz" lIns="91440" tIns="45720" rIns="91440" bIns="45720" rtlCol="0" anchor="t">
            <a:norm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900" dirty="0"/>
              <a:t>We are assuming that all of this kinetic energy is converted into potential energy for the forward swing. Use the formula we previously rearranged to find the height of the swing.</a:t>
            </a:r>
            <a:endParaRPr lang="en-US" dirty="0"/>
          </a:p>
          <a:p>
            <a:pPr marL="0" indent="0">
              <a:buNone/>
            </a:pPr>
            <a:endParaRPr lang="en-US" sz="1900" dirty="0"/>
          </a:p>
          <a:p>
            <a:pPr marL="0" indent="0">
              <a:buNone/>
            </a:pPr>
            <a:endParaRPr lang="en-US" sz="1900" dirty="0"/>
          </a:p>
          <a:p>
            <a:pPr marL="0" indent="0">
              <a:buNone/>
            </a:pPr>
            <a:r>
              <a:rPr lang="en-US" sz="1900" dirty="0"/>
              <a:t>h =          = 1.28 m, </a:t>
            </a:r>
          </a:p>
        </p:txBody>
      </p:sp>
      <p:sp>
        <p:nvSpPr>
          <p:cNvPr id="5" name="Arrow: Up-Down 4">
            <a:extLst>
              <a:ext uri="{FF2B5EF4-FFF2-40B4-BE49-F238E27FC236}">
                <a16:creationId xmlns:a16="http://schemas.microsoft.com/office/drawing/2014/main" id="{3C0086A8-FBF7-14B6-3306-CB8204D85745}"/>
              </a:ext>
            </a:extLst>
          </p:cNvPr>
          <p:cNvSpPr/>
          <p:nvPr/>
        </p:nvSpPr>
        <p:spPr>
          <a:xfrm>
            <a:off x="11544819" y="4352795"/>
            <a:ext cx="344464" cy="1597068"/>
          </a:xfrm>
          <a:prstGeom prst="upDownArrow">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ontent Placeholder 2">
            <a:extLst>
              <a:ext uri="{FF2B5EF4-FFF2-40B4-BE49-F238E27FC236}">
                <a16:creationId xmlns:a16="http://schemas.microsoft.com/office/drawing/2014/main" id="{FA551BD6-6C5E-05B4-3014-C2581055695B}"/>
              </a:ext>
            </a:extLst>
          </p:cNvPr>
          <p:cNvSpPr txBox="1">
            <a:spLocks/>
          </p:cNvSpPr>
          <p:nvPr/>
        </p:nvSpPr>
        <p:spPr>
          <a:xfrm>
            <a:off x="11889831" y="4929855"/>
            <a:ext cx="301648" cy="555111"/>
          </a:xfrm>
          <a:prstGeom prst="rect">
            <a:avLst/>
          </a:prstGeom>
        </p:spPr>
        <p:txBody>
          <a:bodyPr vert="horz" lIns="91440" tIns="45720" rIns="91440" bIns="45720" rtlCol="0" anchor="t">
            <a:norm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a:t>
            </a:r>
          </a:p>
        </p:txBody>
      </p:sp>
      <p:pic>
        <p:nvPicPr>
          <p:cNvPr id="13" name="Picture 12" descr="A black and white image of a mathematical equation&#10;&#10;Description automatically generated">
            <a:extLst>
              <a:ext uri="{FF2B5EF4-FFF2-40B4-BE49-F238E27FC236}">
                <a16:creationId xmlns:a16="http://schemas.microsoft.com/office/drawing/2014/main" id="{556A8625-FED6-A060-4CCA-7A822D38ABF8}"/>
              </a:ext>
            </a:extLst>
          </p:cNvPr>
          <p:cNvPicPr>
            <a:picLocks noChangeAspect="1"/>
          </p:cNvPicPr>
          <p:nvPr/>
        </p:nvPicPr>
        <p:blipFill>
          <a:blip r:embed="rId3"/>
          <a:stretch>
            <a:fillRect/>
          </a:stretch>
        </p:blipFill>
        <p:spPr>
          <a:xfrm>
            <a:off x="931623" y="4065282"/>
            <a:ext cx="1101247" cy="627216"/>
          </a:xfrm>
          <a:prstGeom prst="rect">
            <a:avLst/>
          </a:prstGeom>
        </p:spPr>
      </p:pic>
      <p:sp>
        <p:nvSpPr>
          <p:cNvPr id="18" name="Content Placeholder 2">
            <a:extLst>
              <a:ext uri="{FF2B5EF4-FFF2-40B4-BE49-F238E27FC236}">
                <a16:creationId xmlns:a16="http://schemas.microsoft.com/office/drawing/2014/main" id="{B3AAB48C-5FA0-EAD5-52F2-2A2A87BCDEBD}"/>
              </a:ext>
            </a:extLst>
          </p:cNvPr>
          <p:cNvSpPr txBox="1">
            <a:spLocks/>
          </p:cNvSpPr>
          <p:nvPr/>
        </p:nvSpPr>
        <p:spPr>
          <a:xfrm>
            <a:off x="1670683" y="4888100"/>
            <a:ext cx="1042772" cy="335907"/>
          </a:xfrm>
          <a:prstGeom prst="rect">
            <a:avLst/>
          </a:prstGeom>
          <a:solidFill>
            <a:schemeClr val="bg1"/>
          </a:solidFill>
        </p:spPr>
        <p:txBody>
          <a:bodyPr vert="horz" lIns="91440" tIns="45720" rIns="91440" bIns="45720" rtlCol="0" anchor="t">
            <a:normAutofit fontScale="85000" lnSpcReduction="20000"/>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(562.5 J)</a:t>
            </a:r>
          </a:p>
        </p:txBody>
      </p:sp>
      <p:sp>
        <p:nvSpPr>
          <p:cNvPr id="20" name="Content Placeholder 2">
            <a:extLst>
              <a:ext uri="{FF2B5EF4-FFF2-40B4-BE49-F238E27FC236}">
                <a16:creationId xmlns:a16="http://schemas.microsoft.com/office/drawing/2014/main" id="{B6AB6ED0-38A2-64D8-7461-2FDCE299A678}"/>
              </a:ext>
            </a:extLst>
          </p:cNvPr>
          <p:cNvSpPr txBox="1">
            <a:spLocks/>
          </p:cNvSpPr>
          <p:nvPr/>
        </p:nvSpPr>
        <p:spPr>
          <a:xfrm>
            <a:off x="1263586" y="5222127"/>
            <a:ext cx="813129" cy="335907"/>
          </a:xfrm>
          <a:prstGeom prst="rect">
            <a:avLst/>
          </a:prstGeom>
          <a:solidFill>
            <a:schemeClr val="bg1"/>
          </a:solidFill>
        </p:spPr>
        <p:txBody>
          <a:bodyPr vert="horz" lIns="91440" tIns="45720" rIns="91440" bIns="45720" rtlCol="0" anchor="t">
            <a:normAutofit fontScale="85000" lnSpcReduction="20000"/>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(45 kg)</a:t>
            </a:r>
          </a:p>
        </p:txBody>
      </p:sp>
      <p:cxnSp>
        <p:nvCxnSpPr>
          <p:cNvPr id="24" name="Straight Arrow Connector 23">
            <a:extLst>
              <a:ext uri="{FF2B5EF4-FFF2-40B4-BE49-F238E27FC236}">
                <a16:creationId xmlns:a16="http://schemas.microsoft.com/office/drawing/2014/main" id="{2A3168F5-94A4-55D7-B5D2-D2C01975B8B5}"/>
              </a:ext>
            </a:extLst>
          </p:cNvPr>
          <p:cNvCxnSpPr/>
          <p:nvPr/>
        </p:nvCxnSpPr>
        <p:spPr>
          <a:xfrm>
            <a:off x="5638800" y="2971800"/>
            <a:ext cx="914400" cy="914400"/>
          </a:xfrm>
          <a:prstGeom prst="straightConnector1">
            <a:avLst/>
          </a:prstGeom>
        </p:spPr>
        <p:style>
          <a:lnRef idx="1">
            <a:schemeClr val="dk1"/>
          </a:lnRef>
          <a:fillRef idx="0">
            <a:schemeClr val="dk1"/>
          </a:fillRef>
          <a:effectRef idx="0">
            <a:schemeClr val="dk1"/>
          </a:effectRef>
          <a:fontRef idx="minor">
            <a:schemeClr val="tx1"/>
          </a:fontRef>
        </p:style>
      </p:cxnSp>
      <p:cxnSp>
        <p:nvCxnSpPr>
          <p:cNvPr id="25" name="Straight Arrow Connector 24">
            <a:extLst>
              <a:ext uri="{FF2B5EF4-FFF2-40B4-BE49-F238E27FC236}">
                <a16:creationId xmlns:a16="http://schemas.microsoft.com/office/drawing/2014/main" id="{01305382-3870-F314-ABAC-20AA4F59EAA5}"/>
              </a:ext>
            </a:extLst>
          </p:cNvPr>
          <p:cNvCxnSpPr/>
          <p:nvPr/>
        </p:nvCxnSpPr>
        <p:spPr>
          <a:xfrm>
            <a:off x="5781675" y="3114675"/>
            <a:ext cx="914400" cy="914400"/>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E10E56FE-F6C1-AA2C-34BB-080A8EB19E33}"/>
              </a:ext>
            </a:extLst>
          </p:cNvPr>
          <p:cNvSpPr/>
          <p:nvPr/>
        </p:nvSpPr>
        <p:spPr>
          <a:xfrm>
            <a:off x="1482246" y="5166985"/>
            <a:ext cx="1492684" cy="41753"/>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5C2F5B03-828C-4012-7B45-A8C208B41614}"/>
              </a:ext>
            </a:extLst>
          </p:cNvPr>
          <p:cNvSpPr txBox="1"/>
          <p:nvPr/>
        </p:nvSpPr>
        <p:spPr>
          <a:xfrm>
            <a:off x="4077222" y="4954044"/>
            <a:ext cx="2263036" cy="126188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900"/>
              <a:t>which is 0.72 m less than where the person started at point A!</a:t>
            </a:r>
            <a:endParaRPr lang="en-US"/>
          </a:p>
        </p:txBody>
      </p:sp>
    </p:spTree>
    <p:extLst>
      <p:ext uri="{BB962C8B-B14F-4D97-AF65-F5344CB8AC3E}">
        <p14:creationId xmlns:p14="http://schemas.microsoft.com/office/powerpoint/2010/main" val="1368169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5F710FDB-0919-493E-8539-8240C23F1E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1" name="Straight Connector 40">
            <a:extLst>
              <a:ext uri="{FF2B5EF4-FFF2-40B4-BE49-F238E27FC236}">
                <a16:creationId xmlns:a16="http://schemas.microsoft.com/office/drawing/2014/main" id="{033715A5-8048-453E-A44A-0F17BBB481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2376"/>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B32B283A-9257-0B0E-DE33-16969C0CF4A5}"/>
              </a:ext>
            </a:extLst>
          </p:cNvPr>
          <p:cNvSpPr>
            <a:spLocks noGrp="1"/>
          </p:cNvSpPr>
          <p:nvPr>
            <p:ph type="title"/>
          </p:nvPr>
        </p:nvSpPr>
        <p:spPr>
          <a:xfrm>
            <a:off x="700635" y="913218"/>
            <a:ext cx="10691265" cy="1371030"/>
          </a:xfrm>
        </p:spPr>
        <p:txBody>
          <a:bodyPr>
            <a:normAutofit/>
          </a:bodyPr>
          <a:lstStyle/>
          <a:p>
            <a:r>
              <a:rPr lang="en-US" dirty="0">
                <a:latin typeface="Calibri"/>
                <a:ea typeface="Calibri"/>
                <a:cs typeface="Calibri"/>
              </a:rPr>
              <a:t>Most of the types of energy can be classified as Potential or Kinetic Energy</a:t>
            </a:r>
          </a:p>
        </p:txBody>
      </p:sp>
      <p:sp>
        <p:nvSpPr>
          <p:cNvPr id="25" name="Content Placeholder 2">
            <a:extLst>
              <a:ext uri="{FF2B5EF4-FFF2-40B4-BE49-F238E27FC236}">
                <a16:creationId xmlns:a16="http://schemas.microsoft.com/office/drawing/2014/main" id="{3CB0CDD8-8512-4D7F-AFB0-EA72A9C3A591}"/>
              </a:ext>
            </a:extLst>
          </p:cNvPr>
          <p:cNvSpPr>
            <a:spLocks noGrp="1"/>
          </p:cNvSpPr>
          <p:nvPr>
            <p:ph idx="1"/>
          </p:nvPr>
        </p:nvSpPr>
        <p:spPr>
          <a:xfrm>
            <a:off x="244802" y="2470578"/>
            <a:ext cx="2190990" cy="3655302"/>
          </a:xfrm>
        </p:spPr>
        <p:txBody>
          <a:bodyPr vert="horz" lIns="91440" tIns="45720" rIns="91440" bIns="45720" rtlCol="0" anchor="t">
            <a:normAutofit/>
          </a:bodyPr>
          <a:lstStyle/>
          <a:p>
            <a:r>
              <a:rPr lang="en-US" dirty="0"/>
              <a:t>Potential Energy – Stored energy, which can describe situations where energy builds up in one place. </a:t>
            </a:r>
          </a:p>
        </p:txBody>
      </p:sp>
      <p:sp>
        <p:nvSpPr>
          <p:cNvPr id="4" name="Date Placeholder 3">
            <a:extLst>
              <a:ext uri="{FF2B5EF4-FFF2-40B4-BE49-F238E27FC236}">
                <a16:creationId xmlns:a16="http://schemas.microsoft.com/office/drawing/2014/main" id="{23B2FC34-7B91-EC80-72B8-DB0B055809A6}"/>
              </a:ext>
            </a:extLst>
          </p:cNvPr>
          <p:cNvSpPr>
            <a:spLocks noGrp="1"/>
          </p:cNvSpPr>
          <p:nvPr>
            <p:ph type="dt" sz="half" idx="10"/>
          </p:nvPr>
        </p:nvSpPr>
        <p:spPr>
          <a:xfrm>
            <a:off x="8369448" y="6356350"/>
            <a:ext cx="2592594" cy="365125"/>
          </a:xfrm>
        </p:spPr>
        <p:txBody>
          <a:bodyPr>
            <a:normAutofit/>
          </a:bodyPr>
          <a:lstStyle/>
          <a:p>
            <a:pPr>
              <a:spcAft>
                <a:spcPts val="600"/>
              </a:spcAft>
            </a:pPr>
            <a:fld id="{626DE685-1B6F-4D7C-AEF2-C9AD71EC467A}" type="datetime1">
              <a:rPr lang="en-US" smtClean="0"/>
              <a:pPr>
                <a:spcAft>
                  <a:spcPts val="600"/>
                </a:spcAft>
              </a:pPr>
              <a:t>4/3/24</a:t>
            </a:fld>
            <a:endParaRPr lang="en-US"/>
          </a:p>
        </p:txBody>
      </p:sp>
      <p:sp>
        <p:nvSpPr>
          <p:cNvPr id="6" name="Slide Number Placeholder 5">
            <a:extLst>
              <a:ext uri="{FF2B5EF4-FFF2-40B4-BE49-F238E27FC236}">
                <a16:creationId xmlns:a16="http://schemas.microsoft.com/office/drawing/2014/main" id="{CCF18D9E-59C4-A636-A5E2-D00A7D688BBA}"/>
              </a:ext>
            </a:extLst>
          </p:cNvPr>
          <p:cNvSpPr>
            <a:spLocks noGrp="1"/>
          </p:cNvSpPr>
          <p:nvPr>
            <p:ph type="sldNum" sz="quarter" idx="12"/>
          </p:nvPr>
        </p:nvSpPr>
        <p:spPr>
          <a:xfrm>
            <a:off x="10919012" y="6356350"/>
            <a:ext cx="672354" cy="365125"/>
          </a:xfrm>
        </p:spPr>
        <p:txBody>
          <a:bodyPr>
            <a:normAutofit/>
          </a:bodyPr>
          <a:lstStyle/>
          <a:p>
            <a:pPr>
              <a:lnSpc>
                <a:spcPct val="90000"/>
              </a:lnSpc>
              <a:spcAft>
                <a:spcPts val="600"/>
              </a:spcAft>
            </a:pPr>
            <a:fld id="{87E7843D-FF13-4365-9478-9625B70A2705}" type="slidenum">
              <a:rPr lang="en-US" smtClean="0"/>
              <a:pPr>
                <a:lnSpc>
                  <a:spcPct val="90000"/>
                </a:lnSpc>
                <a:spcAft>
                  <a:spcPts val="600"/>
                </a:spcAft>
              </a:pPr>
              <a:t>2</a:t>
            </a:fld>
            <a:endParaRPr lang="en-US"/>
          </a:p>
        </p:txBody>
      </p:sp>
      <p:pic>
        <p:nvPicPr>
          <p:cNvPr id="3" name="Picture 2" descr="The Difference Between Kinetic and Potential Energy - YouTube">
            <a:extLst>
              <a:ext uri="{FF2B5EF4-FFF2-40B4-BE49-F238E27FC236}">
                <a16:creationId xmlns:a16="http://schemas.microsoft.com/office/drawing/2014/main" id="{66839475-2870-6A9C-C177-6DB30686FE87}"/>
              </a:ext>
            </a:extLst>
          </p:cNvPr>
          <p:cNvPicPr>
            <a:picLocks noChangeAspect="1"/>
          </p:cNvPicPr>
          <p:nvPr/>
        </p:nvPicPr>
        <p:blipFill>
          <a:blip r:embed="rId2"/>
          <a:stretch>
            <a:fillRect/>
          </a:stretch>
        </p:blipFill>
        <p:spPr>
          <a:xfrm>
            <a:off x="2438402" y="2469336"/>
            <a:ext cx="6939416" cy="3892178"/>
          </a:xfrm>
          <a:prstGeom prst="rect">
            <a:avLst/>
          </a:prstGeom>
        </p:spPr>
      </p:pic>
      <p:sp>
        <p:nvSpPr>
          <p:cNvPr id="8" name="Content Placeholder 2">
            <a:extLst>
              <a:ext uri="{FF2B5EF4-FFF2-40B4-BE49-F238E27FC236}">
                <a16:creationId xmlns:a16="http://schemas.microsoft.com/office/drawing/2014/main" id="{42FF13A3-95C5-5CCD-6213-8418FFFD4469}"/>
              </a:ext>
            </a:extLst>
          </p:cNvPr>
          <p:cNvSpPr txBox="1">
            <a:spLocks/>
          </p:cNvSpPr>
          <p:nvPr/>
        </p:nvSpPr>
        <p:spPr>
          <a:xfrm>
            <a:off x="9562079" y="2466403"/>
            <a:ext cx="2264058" cy="3655302"/>
          </a:xfrm>
          <a:prstGeom prst="rect">
            <a:avLst/>
          </a:prstGeom>
        </p:spPr>
        <p:txBody>
          <a:bodyPr vert="horz" lIns="91440" tIns="45720" rIns="91440" bIns="45720" rtlCol="0" anchor="t">
            <a:normAutofit lnSpcReduction="10000"/>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Kinetic Energy – Energy that is being used for motion in our world. The motion can be physical objects moving, or particles/waves moving, like a wave of light.</a:t>
            </a:r>
          </a:p>
        </p:txBody>
      </p:sp>
    </p:spTree>
    <p:extLst>
      <p:ext uri="{BB962C8B-B14F-4D97-AF65-F5344CB8AC3E}">
        <p14:creationId xmlns:p14="http://schemas.microsoft.com/office/powerpoint/2010/main" val="2784126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5F710FDB-0919-493E-8539-8240C23F1E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033715A5-8048-453E-A44A-0F17BBB481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2376"/>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B5B5444-B913-377D-732E-F08109CDACFF}"/>
              </a:ext>
            </a:extLst>
          </p:cNvPr>
          <p:cNvSpPr>
            <a:spLocks noGrp="1"/>
          </p:cNvSpPr>
          <p:nvPr>
            <p:ph type="title"/>
          </p:nvPr>
        </p:nvSpPr>
        <p:spPr>
          <a:xfrm>
            <a:off x="700635" y="913218"/>
            <a:ext cx="10691265" cy="1371030"/>
          </a:xfrm>
        </p:spPr>
        <p:txBody>
          <a:bodyPr>
            <a:normAutofit/>
          </a:bodyPr>
          <a:lstStyle/>
          <a:p>
            <a:r>
              <a:rPr lang="en-US" dirty="0">
                <a:latin typeface="Calibri"/>
                <a:ea typeface="Calibri"/>
                <a:cs typeface="Calibri"/>
              </a:rPr>
              <a:t>Stored, potential energy can be converted in kinetic, movement energy</a:t>
            </a:r>
          </a:p>
        </p:txBody>
      </p:sp>
      <p:sp>
        <p:nvSpPr>
          <p:cNvPr id="3" name="Content Placeholder 2">
            <a:extLst>
              <a:ext uri="{FF2B5EF4-FFF2-40B4-BE49-F238E27FC236}">
                <a16:creationId xmlns:a16="http://schemas.microsoft.com/office/drawing/2014/main" id="{574A935B-2DAB-2862-9716-32D3F9F51FAB}"/>
              </a:ext>
            </a:extLst>
          </p:cNvPr>
          <p:cNvSpPr>
            <a:spLocks noGrp="1"/>
          </p:cNvSpPr>
          <p:nvPr>
            <p:ph idx="1"/>
          </p:nvPr>
        </p:nvSpPr>
        <p:spPr>
          <a:xfrm>
            <a:off x="704089" y="2282688"/>
            <a:ext cx="5990552" cy="4072835"/>
          </a:xfrm>
        </p:spPr>
        <p:txBody>
          <a:bodyPr vert="horz" lIns="91440" tIns="45720" rIns="91440" bIns="45720" rtlCol="0" anchor="t">
            <a:normAutofit/>
          </a:bodyPr>
          <a:lstStyle/>
          <a:p>
            <a:r>
              <a:rPr lang="en-US" dirty="0"/>
              <a:t>In this example, the ball has stored up energy at the top of the hill in the form of the gravitational energy stored when bringing it to the top of the hill. </a:t>
            </a:r>
            <a:endParaRPr lang="en-US"/>
          </a:p>
          <a:p>
            <a:r>
              <a:rPr lang="en-US" dirty="0"/>
              <a:t>This energy probably came from the chemical energy human muscles use.</a:t>
            </a:r>
          </a:p>
          <a:p>
            <a:r>
              <a:rPr lang="en-US" dirty="0"/>
              <a:t>At the top of the hill, there is only potential energy, and no kinetic energy (until it begins rolling down the hill).</a:t>
            </a:r>
          </a:p>
          <a:p>
            <a:endParaRPr lang="en-US" dirty="0"/>
          </a:p>
        </p:txBody>
      </p:sp>
      <p:sp>
        <p:nvSpPr>
          <p:cNvPr id="4" name="Date Placeholder 3">
            <a:extLst>
              <a:ext uri="{FF2B5EF4-FFF2-40B4-BE49-F238E27FC236}">
                <a16:creationId xmlns:a16="http://schemas.microsoft.com/office/drawing/2014/main" id="{B545AF52-233F-D9E1-3240-0BADCC3E2F81}"/>
              </a:ext>
            </a:extLst>
          </p:cNvPr>
          <p:cNvSpPr>
            <a:spLocks noGrp="1"/>
          </p:cNvSpPr>
          <p:nvPr>
            <p:ph type="dt" sz="half" idx="10"/>
          </p:nvPr>
        </p:nvSpPr>
        <p:spPr>
          <a:xfrm>
            <a:off x="8369448" y="6356350"/>
            <a:ext cx="2592594" cy="365125"/>
          </a:xfrm>
        </p:spPr>
        <p:txBody>
          <a:bodyPr>
            <a:normAutofit/>
          </a:bodyPr>
          <a:lstStyle/>
          <a:p>
            <a:pPr>
              <a:spcAft>
                <a:spcPts val="600"/>
              </a:spcAft>
            </a:pPr>
            <a:fld id="{626DE685-1B6F-4D7C-AEF2-C9AD71EC467A}" type="datetime1">
              <a:rPr lang="en-US" smtClean="0"/>
              <a:pPr>
                <a:spcAft>
                  <a:spcPts val="600"/>
                </a:spcAft>
              </a:pPr>
              <a:t>4/3/24</a:t>
            </a:fld>
            <a:endParaRPr lang="en-US"/>
          </a:p>
        </p:txBody>
      </p:sp>
      <p:sp>
        <p:nvSpPr>
          <p:cNvPr id="6" name="Slide Number Placeholder 5">
            <a:extLst>
              <a:ext uri="{FF2B5EF4-FFF2-40B4-BE49-F238E27FC236}">
                <a16:creationId xmlns:a16="http://schemas.microsoft.com/office/drawing/2014/main" id="{23F09533-6C19-7A79-7908-E351C19D9D5B}"/>
              </a:ext>
            </a:extLst>
          </p:cNvPr>
          <p:cNvSpPr>
            <a:spLocks noGrp="1"/>
          </p:cNvSpPr>
          <p:nvPr>
            <p:ph type="sldNum" sz="quarter" idx="12"/>
          </p:nvPr>
        </p:nvSpPr>
        <p:spPr>
          <a:xfrm>
            <a:off x="10919012" y="6356350"/>
            <a:ext cx="672354" cy="365125"/>
          </a:xfrm>
        </p:spPr>
        <p:txBody>
          <a:bodyPr>
            <a:normAutofit/>
          </a:bodyPr>
          <a:lstStyle/>
          <a:p>
            <a:pPr>
              <a:lnSpc>
                <a:spcPct val="90000"/>
              </a:lnSpc>
              <a:spcAft>
                <a:spcPts val="600"/>
              </a:spcAft>
            </a:pPr>
            <a:fld id="{87E7843D-FF13-4365-9478-9625B70A2705}" type="slidenum">
              <a:rPr lang="en-US" smtClean="0"/>
              <a:pPr>
                <a:lnSpc>
                  <a:spcPct val="90000"/>
                </a:lnSpc>
                <a:spcAft>
                  <a:spcPts val="600"/>
                </a:spcAft>
              </a:pPr>
              <a:t>3</a:t>
            </a:fld>
            <a:endParaRPr lang="en-US"/>
          </a:p>
        </p:txBody>
      </p:sp>
      <p:pic>
        <p:nvPicPr>
          <p:cNvPr id="9" name="Picture 8" descr="Lesson 2: Matter and Energy">
            <a:extLst>
              <a:ext uri="{FF2B5EF4-FFF2-40B4-BE49-F238E27FC236}">
                <a16:creationId xmlns:a16="http://schemas.microsoft.com/office/drawing/2014/main" id="{3FE95CC3-37FA-17BE-2AE4-2D76E3B47553}"/>
              </a:ext>
            </a:extLst>
          </p:cNvPr>
          <p:cNvPicPr>
            <a:picLocks noChangeAspect="1"/>
          </p:cNvPicPr>
          <p:nvPr/>
        </p:nvPicPr>
        <p:blipFill>
          <a:blip r:embed="rId2"/>
          <a:stretch>
            <a:fillRect/>
          </a:stretch>
        </p:blipFill>
        <p:spPr>
          <a:xfrm>
            <a:off x="6895578" y="2287044"/>
            <a:ext cx="4361145" cy="4434213"/>
          </a:xfrm>
          <a:prstGeom prst="rect">
            <a:avLst/>
          </a:prstGeom>
        </p:spPr>
      </p:pic>
    </p:spTree>
    <p:extLst>
      <p:ext uri="{BB962C8B-B14F-4D97-AF65-F5344CB8AC3E}">
        <p14:creationId xmlns:p14="http://schemas.microsoft.com/office/powerpoint/2010/main" val="42279312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5F710FDB-0919-493E-8539-8240C23F1E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033715A5-8048-453E-A44A-0F17BBB481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2376"/>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B5B5444-B913-377D-732E-F08109CDACFF}"/>
              </a:ext>
            </a:extLst>
          </p:cNvPr>
          <p:cNvSpPr>
            <a:spLocks noGrp="1"/>
          </p:cNvSpPr>
          <p:nvPr>
            <p:ph type="title"/>
          </p:nvPr>
        </p:nvSpPr>
        <p:spPr>
          <a:xfrm>
            <a:off x="700635" y="913218"/>
            <a:ext cx="10691265" cy="1371030"/>
          </a:xfrm>
        </p:spPr>
        <p:txBody>
          <a:bodyPr>
            <a:normAutofit/>
          </a:bodyPr>
          <a:lstStyle/>
          <a:p>
            <a:r>
              <a:rPr lang="en-US" dirty="0">
                <a:latin typeface="Calibri"/>
                <a:ea typeface="Calibri"/>
                <a:cs typeface="Calibri"/>
              </a:rPr>
              <a:t>Stored, potential energy can be converted in kinetic, movement energy</a:t>
            </a:r>
          </a:p>
        </p:txBody>
      </p:sp>
      <p:sp>
        <p:nvSpPr>
          <p:cNvPr id="3" name="Content Placeholder 2">
            <a:extLst>
              <a:ext uri="{FF2B5EF4-FFF2-40B4-BE49-F238E27FC236}">
                <a16:creationId xmlns:a16="http://schemas.microsoft.com/office/drawing/2014/main" id="{574A935B-2DAB-2862-9716-32D3F9F51FAB}"/>
              </a:ext>
            </a:extLst>
          </p:cNvPr>
          <p:cNvSpPr>
            <a:spLocks noGrp="1"/>
          </p:cNvSpPr>
          <p:nvPr>
            <p:ph idx="1"/>
          </p:nvPr>
        </p:nvSpPr>
        <p:spPr>
          <a:xfrm>
            <a:off x="704089" y="2282688"/>
            <a:ext cx="5990552" cy="3937137"/>
          </a:xfrm>
        </p:spPr>
        <p:txBody>
          <a:bodyPr vert="horz" lIns="91440" tIns="45720" rIns="91440" bIns="45720" rtlCol="0" anchor="t">
            <a:normAutofit/>
          </a:bodyPr>
          <a:lstStyle/>
          <a:p>
            <a:r>
              <a:rPr lang="en-US" dirty="0"/>
              <a:t>When the ball is rolling down the hill, the gravitational energy (potential) is being converted into Kinetic energy, as the ball will accelerate, moving faster and faster.</a:t>
            </a:r>
          </a:p>
          <a:p>
            <a:r>
              <a:rPr lang="en-US" dirty="0"/>
              <a:t>The further down the hill, the more potential energy will have been "lost" to Kinetic energy (and in the real world, other forms of energy like heat from friction).</a:t>
            </a:r>
          </a:p>
          <a:p>
            <a:endParaRPr lang="en-US" dirty="0"/>
          </a:p>
        </p:txBody>
      </p:sp>
      <p:sp>
        <p:nvSpPr>
          <p:cNvPr id="4" name="Date Placeholder 3">
            <a:extLst>
              <a:ext uri="{FF2B5EF4-FFF2-40B4-BE49-F238E27FC236}">
                <a16:creationId xmlns:a16="http://schemas.microsoft.com/office/drawing/2014/main" id="{B545AF52-233F-D9E1-3240-0BADCC3E2F81}"/>
              </a:ext>
            </a:extLst>
          </p:cNvPr>
          <p:cNvSpPr>
            <a:spLocks noGrp="1"/>
          </p:cNvSpPr>
          <p:nvPr>
            <p:ph type="dt" sz="half" idx="10"/>
          </p:nvPr>
        </p:nvSpPr>
        <p:spPr>
          <a:xfrm>
            <a:off x="8369448" y="6356350"/>
            <a:ext cx="2592594" cy="365125"/>
          </a:xfrm>
        </p:spPr>
        <p:txBody>
          <a:bodyPr>
            <a:normAutofit/>
          </a:bodyPr>
          <a:lstStyle/>
          <a:p>
            <a:pPr>
              <a:spcAft>
                <a:spcPts val="600"/>
              </a:spcAft>
            </a:pPr>
            <a:fld id="{626DE685-1B6F-4D7C-AEF2-C9AD71EC467A}" type="datetime1">
              <a:rPr lang="en-US" smtClean="0"/>
              <a:pPr>
                <a:spcAft>
                  <a:spcPts val="600"/>
                </a:spcAft>
              </a:pPr>
              <a:t>4/3/24</a:t>
            </a:fld>
            <a:endParaRPr lang="en-US"/>
          </a:p>
        </p:txBody>
      </p:sp>
      <p:sp>
        <p:nvSpPr>
          <p:cNvPr id="6" name="Slide Number Placeholder 5">
            <a:extLst>
              <a:ext uri="{FF2B5EF4-FFF2-40B4-BE49-F238E27FC236}">
                <a16:creationId xmlns:a16="http://schemas.microsoft.com/office/drawing/2014/main" id="{23F09533-6C19-7A79-7908-E351C19D9D5B}"/>
              </a:ext>
            </a:extLst>
          </p:cNvPr>
          <p:cNvSpPr>
            <a:spLocks noGrp="1"/>
          </p:cNvSpPr>
          <p:nvPr>
            <p:ph type="sldNum" sz="quarter" idx="12"/>
          </p:nvPr>
        </p:nvSpPr>
        <p:spPr>
          <a:xfrm>
            <a:off x="10919012" y="6356350"/>
            <a:ext cx="672354" cy="365125"/>
          </a:xfrm>
        </p:spPr>
        <p:txBody>
          <a:bodyPr>
            <a:normAutofit/>
          </a:bodyPr>
          <a:lstStyle/>
          <a:p>
            <a:pPr>
              <a:lnSpc>
                <a:spcPct val="90000"/>
              </a:lnSpc>
              <a:spcAft>
                <a:spcPts val="600"/>
              </a:spcAft>
            </a:pPr>
            <a:fld id="{87E7843D-FF13-4365-9478-9625B70A2705}" type="slidenum">
              <a:rPr lang="en-US" smtClean="0"/>
              <a:pPr>
                <a:lnSpc>
                  <a:spcPct val="90000"/>
                </a:lnSpc>
                <a:spcAft>
                  <a:spcPts val="600"/>
                </a:spcAft>
              </a:pPr>
              <a:t>4</a:t>
            </a:fld>
            <a:endParaRPr lang="en-US"/>
          </a:p>
        </p:txBody>
      </p:sp>
      <p:pic>
        <p:nvPicPr>
          <p:cNvPr id="9" name="Picture 8" descr="Lesson 2: Matter and Energy">
            <a:extLst>
              <a:ext uri="{FF2B5EF4-FFF2-40B4-BE49-F238E27FC236}">
                <a16:creationId xmlns:a16="http://schemas.microsoft.com/office/drawing/2014/main" id="{3FE95CC3-37FA-17BE-2AE4-2D76E3B47553}"/>
              </a:ext>
            </a:extLst>
          </p:cNvPr>
          <p:cNvPicPr>
            <a:picLocks noChangeAspect="1"/>
          </p:cNvPicPr>
          <p:nvPr/>
        </p:nvPicPr>
        <p:blipFill>
          <a:blip r:embed="rId2"/>
          <a:stretch>
            <a:fillRect/>
          </a:stretch>
        </p:blipFill>
        <p:spPr>
          <a:xfrm>
            <a:off x="6895578" y="2287044"/>
            <a:ext cx="4361145" cy="4434213"/>
          </a:xfrm>
          <a:prstGeom prst="rect">
            <a:avLst/>
          </a:prstGeom>
        </p:spPr>
      </p:pic>
    </p:spTree>
    <p:extLst>
      <p:ext uri="{BB962C8B-B14F-4D97-AF65-F5344CB8AC3E}">
        <p14:creationId xmlns:p14="http://schemas.microsoft.com/office/powerpoint/2010/main" val="7072729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5F710FDB-0919-493E-8539-8240C23F1E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22">
            <a:extLst>
              <a:ext uri="{FF2B5EF4-FFF2-40B4-BE49-F238E27FC236}">
                <a16:creationId xmlns:a16="http://schemas.microsoft.com/office/drawing/2014/main" id="{033715A5-8048-453E-A44A-0F17BBB481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2376"/>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B5B5444-B913-377D-732E-F08109CDACFF}"/>
              </a:ext>
            </a:extLst>
          </p:cNvPr>
          <p:cNvSpPr>
            <a:spLocks noGrp="1"/>
          </p:cNvSpPr>
          <p:nvPr>
            <p:ph type="title"/>
          </p:nvPr>
        </p:nvSpPr>
        <p:spPr>
          <a:xfrm>
            <a:off x="700635" y="913218"/>
            <a:ext cx="10691265" cy="1371030"/>
          </a:xfrm>
        </p:spPr>
        <p:txBody>
          <a:bodyPr>
            <a:normAutofit/>
          </a:bodyPr>
          <a:lstStyle/>
          <a:p>
            <a:r>
              <a:rPr lang="en-US" dirty="0">
                <a:latin typeface="Calibri"/>
                <a:ea typeface="Calibri"/>
                <a:cs typeface="Calibri"/>
              </a:rPr>
              <a:t>Stored, potential energy can be converted in kinetic, movement energy</a:t>
            </a:r>
          </a:p>
        </p:txBody>
      </p:sp>
      <p:sp>
        <p:nvSpPr>
          <p:cNvPr id="3" name="Content Placeholder 2">
            <a:extLst>
              <a:ext uri="{FF2B5EF4-FFF2-40B4-BE49-F238E27FC236}">
                <a16:creationId xmlns:a16="http://schemas.microsoft.com/office/drawing/2014/main" id="{574A935B-2DAB-2862-9716-32D3F9F51FAB}"/>
              </a:ext>
            </a:extLst>
          </p:cNvPr>
          <p:cNvSpPr>
            <a:spLocks noGrp="1"/>
          </p:cNvSpPr>
          <p:nvPr>
            <p:ph idx="1"/>
          </p:nvPr>
        </p:nvSpPr>
        <p:spPr>
          <a:xfrm>
            <a:off x="704089" y="2282688"/>
            <a:ext cx="5990552" cy="3937137"/>
          </a:xfrm>
        </p:spPr>
        <p:txBody>
          <a:bodyPr vert="horz" lIns="91440" tIns="45720" rIns="91440" bIns="45720" rtlCol="0" anchor="t">
            <a:normAutofit/>
          </a:bodyPr>
          <a:lstStyle/>
          <a:p>
            <a:r>
              <a:rPr lang="en-US" dirty="0"/>
              <a:t>At the bottom of the hill (height = 0 m), there will no longer be any potential energy left. All the potential energy will have been converted into kinetic energy.</a:t>
            </a:r>
          </a:p>
          <a:p>
            <a:r>
              <a:rPr lang="en-US" dirty="0"/>
              <a:t>The ball will eventually stop, as the kinetic energy will be converted into heat from friction. </a:t>
            </a:r>
          </a:p>
          <a:p>
            <a:r>
              <a:rPr lang="en-US" dirty="0"/>
              <a:t>Interestingly, if friction (and maybe sound) did not exist, the ball would roll forever.</a:t>
            </a:r>
          </a:p>
          <a:p>
            <a:endParaRPr lang="en-US" dirty="0"/>
          </a:p>
        </p:txBody>
      </p:sp>
      <p:sp>
        <p:nvSpPr>
          <p:cNvPr id="4" name="Date Placeholder 3">
            <a:extLst>
              <a:ext uri="{FF2B5EF4-FFF2-40B4-BE49-F238E27FC236}">
                <a16:creationId xmlns:a16="http://schemas.microsoft.com/office/drawing/2014/main" id="{B545AF52-233F-D9E1-3240-0BADCC3E2F81}"/>
              </a:ext>
            </a:extLst>
          </p:cNvPr>
          <p:cNvSpPr>
            <a:spLocks noGrp="1"/>
          </p:cNvSpPr>
          <p:nvPr>
            <p:ph type="dt" sz="half" idx="10"/>
          </p:nvPr>
        </p:nvSpPr>
        <p:spPr>
          <a:xfrm>
            <a:off x="8369448" y="6356350"/>
            <a:ext cx="2592594" cy="365125"/>
          </a:xfrm>
        </p:spPr>
        <p:txBody>
          <a:bodyPr>
            <a:normAutofit/>
          </a:bodyPr>
          <a:lstStyle/>
          <a:p>
            <a:pPr>
              <a:spcAft>
                <a:spcPts val="600"/>
              </a:spcAft>
            </a:pPr>
            <a:fld id="{626DE685-1B6F-4D7C-AEF2-C9AD71EC467A}" type="datetime1">
              <a:rPr lang="en-US" smtClean="0"/>
              <a:pPr>
                <a:spcAft>
                  <a:spcPts val="600"/>
                </a:spcAft>
              </a:pPr>
              <a:t>4/3/24</a:t>
            </a:fld>
            <a:endParaRPr lang="en-US"/>
          </a:p>
        </p:txBody>
      </p:sp>
      <p:sp>
        <p:nvSpPr>
          <p:cNvPr id="6" name="Slide Number Placeholder 5">
            <a:extLst>
              <a:ext uri="{FF2B5EF4-FFF2-40B4-BE49-F238E27FC236}">
                <a16:creationId xmlns:a16="http://schemas.microsoft.com/office/drawing/2014/main" id="{23F09533-6C19-7A79-7908-E351C19D9D5B}"/>
              </a:ext>
            </a:extLst>
          </p:cNvPr>
          <p:cNvSpPr>
            <a:spLocks noGrp="1"/>
          </p:cNvSpPr>
          <p:nvPr>
            <p:ph type="sldNum" sz="quarter" idx="12"/>
          </p:nvPr>
        </p:nvSpPr>
        <p:spPr>
          <a:xfrm>
            <a:off x="10919012" y="6356350"/>
            <a:ext cx="672354" cy="365125"/>
          </a:xfrm>
        </p:spPr>
        <p:txBody>
          <a:bodyPr>
            <a:normAutofit/>
          </a:bodyPr>
          <a:lstStyle/>
          <a:p>
            <a:pPr>
              <a:lnSpc>
                <a:spcPct val="90000"/>
              </a:lnSpc>
              <a:spcAft>
                <a:spcPts val="600"/>
              </a:spcAft>
            </a:pPr>
            <a:fld id="{87E7843D-FF13-4365-9478-9625B70A2705}" type="slidenum">
              <a:rPr lang="en-US" smtClean="0"/>
              <a:pPr>
                <a:lnSpc>
                  <a:spcPct val="90000"/>
                </a:lnSpc>
                <a:spcAft>
                  <a:spcPts val="600"/>
                </a:spcAft>
              </a:pPr>
              <a:t>5</a:t>
            </a:fld>
            <a:endParaRPr lang="en-US"/>
          </a:p>
        </p:txBody>
      </p:sp>
      <p:pic>
        <p:nvPicPr>
          <p:cNvPr id="9" name="Picture 8" descr="Lesson 2: Matter and Energy">
            <a:extLst>
              <a:ext uri="{FF2B5EF4-FFF2-40B4-BE49-F238E27FC236}">
                <a16:creationId xmlns:a16="http://schemas.microsoft.com/office/drawing/2014/main" id="{3FE95CC3-37FA-17BE-2AE4-2D76E3B47553}"/>
              </a:ext>
            </a:extLst>
          </p:cNvPr>
          <p:cNvPicPr>
            <a:picLocks noChangeAspect="1"/>
          </p:cNvPicPr>
          <p:nvPr/>
        </p:nvPicPr>
        <p:blipFill>
          <a:blip r:embed="rId2"/>
          <a:stretch>
            <a:fillRect/>
          </a:stretch>
        </p:blipFill>
        <p:spPr>
          <a:xfrm>
            <a:off x="6895578" y="2287044"/>
            <a:ext cx="4361145" cy="4434213"/>
          </a:xfrm>
          <a:prstGeom prst="rect">
            <a:avLst/>
          </a:prstGeom>
        </p:spPr>
      </p:pic>
    </p:spTree>
    <p:extLst>
      <p:ext uri="{BB962C8B-B14F-4D97-AF65-F5344CB8AC3E}">
        <p14:creationId xmlns:p14="http://schemas.microsoft.com/office/powerpoint/2010/main" val="26827081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033715A5-8048-453E-A44A-0F17BBB481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2376"/>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14F61873-CCF7-CBBD-8FE3-E41DCA95D3E2}"/>
              </a:ext>
            </a:extLst>
          </p:cNvPr>
          <p:cNvSpPr>
            <a:spLocks noGrp="1"/>
          </p:cNvSpPr>
          <p:nvPr>
            <p:ph type="title"/>
          </p:nvPr>
        </p:nvSpPr>
        <p:spPr>
          <a:xfrm>
            <a:off x="700635" y="913218"/>
            <a:ext cx="10691265" cy="1371030"/>
          </a:xfrm>
        </p:spPr>
        <p:txBody>
          <a:bodyPr>
            <a:normAutofit/>
          </a:bodyPr>
          <a:lstStyle/>
          <a:p>
            <a:r>
              <a:rPr lang="en-US" dirty="0">
                <a:latin typeface="Calibri"/>
                <a:ea typeface="Calibri"/>
                <a:cs typeface="Calibri"/>
              </a:rPr>
              <a:t>Calculating Potential Energy with our good friend, math!</a:t>
            </a:r>
          </a:p>
        </p:txBody>
      </p:sp>
      <p:sp>
        <p:nvSpPr>
          <p:cNvPr id="3" name="Content Placeholder 2">
            <a:extLst>
              <a:ext uri="{FF2B5EF4-FFF2-40B4-BE49-F238E27FC236}">
                <a16:creationId xmlns:a16="http://schemas.microsoft.com/office/drawing/2014/main" id="{2A590884-FAAF-443A-963D-D3F4214BF751}"/>
              </a:ext>
            </a:extLst>
          </p:cNvPr>
          <p:cNvSpPr>
            <a:spLocks noGrp="1"/>
          </p:cNvSpPr>
          <p:nvPr>
            <p:ph idx="1"/>
          </p:nvPr>
        </p:nvSpPr>
        <p:spPr>
          <a:xfrm>
            <a:off x="704089" y="2220057"/>
            <a:ext cx="6366332" cy="4135467"/>
          </a:xfrm>
        </p:spPr>
        <p:txBody>
          <a:bodyPr vert="horz" lIns="91440" tIns="45720" rIns="91440" bIns="45720" rtlCol="0" anchor="t">
            <a:normAutofit/>
          </a:bodyPr>
          <a:lstStyle/>
          <a:p>
            <a:r>
              <a:rPr lang="en-US" dirty="0"/>
              <a:t>Potential energy can be found by multiplying </a:t>
            </a:r>
            <a:endParaRPr lang="en-US"/>
          </a:p>
          <a:p>
            <a:pPr lvl="1">
              <a:buFont typeface="Courier New" panose="020B0604020202020204" pitchFamily="34" charset="0"/>
              <a:buChar char="o"/>
            </a:pPr>
            <a:r>
              <a:rPr lang="en-US" dirty="0"/>
              <a:t>The mass (in kilograms) of the object by</a:t>
            </a:r>
          </a:p>
          <a:p>
            <a:pPr lvl="1">
              <a:buFont typeface="Courier New" panose="020B0604020202020204" pitchFamily="34" charset="0"/>
              <a:buChar char="o"/>
            </a:pPr>
            <a:r>
              <a:rPr lang="en-US" dirty="0"/>
              <a:t>The height (in meters) of the object by</a:t>
            </a:r>
          </a:p>
          <a:p>
            <a:pPr lvl="1">
              <a:buFont typeface="Courier New" panose="020B0604020202020204" pitchFamily="34" charset="0"/>
              <a:buChar char="o"/>
            </a:pPr>
            <a:r>
              <a:rPr lang="en-US" dirty="0"/>
              <a:t>The gravity (in meters per second squared) from the planet's pull</a:t>
            </a:r>
          </a:p>
          <a:p>
            <a:r>
              <a:rPr lang="en-US" dirty="0"/>
              <a:t>The formula on the right shows this formula. </a:t>
            </a:r>
          </a:p>
          <a:p>
            <a:r>
              <a:rPr lang="en-US" dirty="0"/>
              <a:t>Energy has multiple units, but by using this formula in the described way, you will find the joules of energy.</a:t>
            </a:r>
          </a:p>
          <a:p>
            <a:r>
              <a:rPr lang="en-US" b="1" dirty="0"/>
              <a:t>On Earth, </a:t>
            </a:r>
            <a:r>
              <a:rPr lang="en-US" b="1" u="sng" dirty="0"/>
              <a:t>gravity is always</a:t>
            </a:r>
            <a:r>
              <a:rPr lang="en-US" b="1" dirty="0"/>
              <a:t> 9.8 m/s</a:t>
            </a:r>
            <a:r>
              <a:rPr lang="en-US" b="1" baseline="30000" dirty="0"/>
              <a:t>2</a:t>
            </a:r>
            <a:r>
              <a:rPr lang="en-US" b="1" dirty="0"/>
              <a:t>. Other planets will be different.</a:t>
            </a:r>
          </a:p>
        </p:txBody>
      </p:sp>
      <p:sp>
        <p:nvSpPr>
          <p:cNvPr id="4" name="Date Placeholder 3">
            <a:extLst>
              <a:ext uri="{FF2B5EF4-FFF2-40B4-BE49-F238E27FC236}">
                <a16:creationId xmlns:a16="http://schemas.microsoft.com/office/drawing/2014/main" id="{71A228EC-B480-E034-FF37-EDA698489647}"/>
              </a:ext>
            </a:extLst>
          </p:cNvPr>
          <p:cNvSpPr>
            <a:spLocks noGrp="1"/>
          </p:cNvSpPr>
          <p:nvPr>
            <p:ph type="dt" sz="half" idx="10"/>
          </p:nvPr>
        </p:nvSpPr>
        <p:spPr>
          <a:xfrm>
            <a:off x="8369448" y="6356350"/>
            <a:ext cx="2592594" cy="365125"/>
          </a:xfrm>
        </p:spPr>
        <p:txBody>
          <a:bodyPr>
            <a:normAutofit/>
          </a:bodyPr>
          <a:lstStyle/>
          <a:p>
            <a:pPr>
              <a:spcAft>
                <a:spcPts val="600"/>
              </a:spcAft>
            </a:pPr>
            <a:fld id="{626DE685-1B6F-4D7C-AEF2-C9AD71EC467A}" type="datetime1">
              <a:rPr lang="en-US" smtClean="0"/>
              <a:pPr>
                <a:spcAft>
                  <a:spcPts val="600"/>
                </a:spcAft>
              </a:pPr>
              <a:t>4/3/24</a:t>
            </a:fld>
            <a:endParaRPr lang="en-US"/>
          </a:p>
        </p:txBody>
      </p:sp>
      <p:sp>
        <p:nvSpPr>
          <p:cNvPr id="6" name="Slide Number Placeholder 5">
            <a:extLst>
              <a:ext uri="{FF2B5EF4-FFF2-40B4-BE49-F238E27FC236}">
                <a16:creationId xmlns:a16="http://schemas.microsoft.com/office/drawing/2014/main" id="{715DE0D6-18B0-119F-9E9A-E18415B891A6}"/>
              </a:ext>
            </a:extLst>
          </p:cNvPr>
          <p:cNvSpPr>
            <a:spLocks noGrp="1"/>
          </p:cNvSpPr>
          <p:nvPr>
            <p:ph type="sldNum" sz="quarter" idx="12"/>
          </p:nvPr>
        </p:nvSpPr>
        <p:spPr>
          <a:xfrm>
            <a:off x="10919012" y="6356350"/>
            <a:ext cx="672354" cy="365125"/>
          </a:xfrm>
        </p:spPr>
        <p:txBody>
          <a:bodyPr>
            <a:normAutofit/>
          </a:bodyPr>
          <a:lstStyle/>
          <a:p>
            <a:pPr>
              <a:lnSpc>
                <a:spcPct val="90000"/>
              </a:lnSpc>
              <a:spcAft>
                <a:spcPts val="600"/>
              </a:spcAft>
            </a:pPr>
            <a:fld id="{87E7843D-FF13-4365-9478-9625B70A2705}" type="slidenum">
              <a:rPr lang="en-US" smtClean="0"/>
              <a:pPr>
                <a:lnSpc>
                  <a:spcPct val="90000"/>
                </a:lnSpc>
                <a:spcAft>
                  <a:spcPts val="600"/>
                </a:spcAft>
              </a:pPr>
              <a:t>6</a:t>
            </a:fld>
            <a:endParaRPr lang="en-US"/>
          </a:p>
        </p:txBody>
      </p:sp>
      <p:sp>
        <p:nvSpPr>
          <p:cNvPr id="9" name="Content Placeholder 2">
            <a:extLst>
              <a:ext uri="{FF2B5EF4-FFF2-40B4-BE49-F238E27FC236}">
                <a16:creationId xmlns:a16="http://schemas.microsoft.com/office/drawing/2014/main" id="{CD0DC2D8-3AB9-FB3E-EAA5-1F71392D8E12}"/>
              </a:ext>
            </a:extLst>
          </p:cNvPr>
          <p:cNvSpPr txBox="1">
            <a:spLocks/>
          </p:cNvSpPr>
          <p:nvPr/>
        </p:nvSpPr>
        <p:spPr>
          <a:xfrm>
            <a:off x="7203009" y="1975799"/>
            <a:ext cx="3861127" cy="1369304"/>
          </a:xfrm>
          <a:prstGeom prst="rect">
            <a:avLst/>
          </a:prstGeom>
        </p:spPr>
        <p:txBody>
          <a:bodyPr vert="horz" lIns="91440" tIns="45720" rIns="91440" bIns="45720" rtlCol="0" anchor="t">
            <a:no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6600" b="1" dirty="0"/>
              <a:t>E</a:t>
            </a:r>
            <a:r>
              <a:rPr lang="en-US" sz="6600" b="1" baseline="-25000" dirty="0"/>
              <a:t>p </a:t>
            </a:r>
            <a:r>
              <a:rPr lang="en-US" sz="6600" b="1" dirty="0"/>
              <a:t>= </a:t>
            </a:r>
            <a:r>
              <a:rPr lang="en-US" sz="6600" b="1" dirty="0" err="1"/>
              <a:t>mgh</a:t>
            </a:r>
            <a:endParaRPr lang="en-US" sz="6000" b="1" dirty="0" err="1"/>
          </a:p>
        </p:txBody>
      </p:sp>
      <p:sp>
        <p:nvSpPr>
          <p:cNvPr id="10" name="Arrow: Up 9">
            <a:extLst>
              <a:ext uri="{FF2B5EF4-FFF2-40B4-BE49-F238E27FC236}">
                <a16:creationId xmlns:a16="http://schemas.microsoft.com/office/drawing/2014/main" id="{C54A12E2-4BA2-AEEB-12EB-8753D93D4DE1}"/>
              </a:ext>
            </a:extLst>
          </p:cNvPr>
          <p:cNvSpPr/>
          <p:nvPr/>
        </p:nvSpPr>
        <p:spPr>
          <a:xfrm>
            <a:off x="7839205" y="3215012"/>
            <a:ext cx="365342" cy="741123"/>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2">
            <a:extLst>
              <a:ext uri="{FF2B5EF4-FFF2-40B4-BE49-F238E27FC236}">
                <a16:creationId xmlns:a16="http://schemas.microsoft.com/office/drawing/2014/main" id="{9A322FD2-7C71-46C4-C5B0-8EFD05B9B7F5}"/>
              </a:ext>
            </a:extLst>
          </p:cNvPr>
          <p:cNvSpPr txBox="1">
            <a:spLocks/>
          </p:cNvSpPr>
          <p:nvPr/>
        </p:nvSpPr>
        <p:spPr>
          <a:xfrm>
            <a:off x="7599668" y="4032155"/>
            <a:ext cx="1042772" cy="565550"/>
          </a:xfrm>
          <a:prstGeom prst="rect">
            <a:avLst/>
          </a:prstGeom>
        </p:spPr>
        <p:txBody>
          <a:bodyPr vert="horz" lIns="91440" tIns="45720" rIns="91440" bIns="45720" rtlCol="0" anchor="t">
            <a:normAutofit fontScale="85000" lnSpcReduction="10000"/>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Joules (J)</a:t>
            </a:r>
          </a:p>
        </p:txBody>
      </p:sp>
      <p:sp>
        <p:nvSpPr>
          <p:cNvPr id="17" name="Arrow: Up 16">
            <a:extLst>
              <a:ext uri="{FF2B5EF4-FFF2-40B4-BE49-F238E27FC236}">
                <a16:creationId xmlns:a16="http://schemas.microsoft.com/office/drawing/2014/main" id="{F16AF399-AD26-347F-9DC2-CC1AA22BCA66}"/>
              </a:ext>
            </a:extLst>
          </p:cNvPr>
          <p:cNvSpPr/>
          <p:nvPr/>
        </p:nvSpPr>
        <p:spPr>
          <a:xfrm>
            <a:off x="9196190" y="3215013"/>
            <a:ext cx="365342" cy="741123"/>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Arrow: Up 18">
            <a:extLst>
              <a:ext uri="{FF2B5EF4-FFF2-40B4-BE49-F238E27FC236}">
                <a16:creationId xmlns:a16="http://schemas.microsoft.com/office/drawing/2014/main" id="{74AB5156-3277-D666-75D0-FB8B3CF43BEC}"/>
              </a:ext>
            </a:extLst>
          </p:cNvPr>
          <p:cNvSpPr/>
          <p:nvPr/>
        </p:nvSpPr>
        <p:spPr>
          <a:xfrm>
            <a:off x="10448793" y="3183697"/>
            <a:ext cx="365342" cy="741123"/>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Arrow: Up 19">
            <a:extLst>
              <a:ext uri="{FF2B5EF4-FFF2-40B4-BE49-F238E27FC236}">
                <a16:creationId xmlns:a16="http://schemas.microsoft.com/office/drawing/2014/main" id="{DD6ED8E4-09A6-CE16-B494-2D4EDA236276}"/>
              </a:ext>
            </a:extLst>
          </p:cNvPr>
          <p:cNvSpPr/>
          <p:nvPr/>
        </p:nvSpPr>
        <p:spPr>
          <a:xfrm>
            <a:off x="9822491" y="3340273"/>
            <a:ext cx="365342" cy="1430054"/>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Content Placeholder 2">
            <a:extLst>
              <a:ext uri="{FF2B5EF4-FFF2-40B4-BE49-F238E27FC236}">
                <a16:creationId xmlns:a16="http://schemas.microsoft.com/office/drawing/2014/main" id="{C5DF587F-DF7D-D4AE-A0E6-242671CDE2DA}"/>
              </a:ext>
            </a:extLst>
          </p:cNvPr>
          <p:cNvSpPr txBox="1">
            <a:spLocks/>
          </p:cNvSpPr>
          <p:nvPr/>
        </p:nvSpPr>
        <p:spPr>
          <a:xfrm>
            <a:off x="8688365" y="3959087"/>
            <a:ext cx="1279746" cy="638618"/>
          </a:xfrm>
          <a:prstGeom prst="rect">
            <a:avLst/>
          </a:prstGeom>
        </p:spPr>
        <p:txBody>
          <a:bodyPr vert="horz" lIns="91440" tIns="45720" rIns="91440" bIns="45720" rtlCol="0" anchor="t">
            <a:normAutofit fontScale="92500" lnSpcReduction="20000"/>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t>Kilograms (kg)</a:t>
            </a:r>
          </a:p>
        </p:txBody>
      </p:sp>
      <p:sp>
        <p:nvSpPr>
          <p:cNvPr id="22" name="Content Placeholder 2">
            <a:extLst>
              <a:ext uri="{FF2B5EF4-FFF2-40B4-BE49-F238E27FC236}">
                <a16:creationId xmlns:a16="http://schemas.microsoft.com/office/drawing/2014/main" id="{DEE22780-8657-4BC5-9522-2779E27940BC}"/>
              </a:ext>
            </a:extLst>
          </p:cNvPr>
          <p:cNvSpPr txBox="1">
            <a:spLocks/>
          </p:cNvSpPr>
          <p:nvPr/>
        </p:nvSpPr>
        <p:spPr>
          <a:xfrm>
            <a:off x="10188379" y="3959087"/>
            <a:ext cx="1032335" cy="638619"/>
          </a:xfrm>
          <a:prstGeom prst="rect">
            <a:avLst/>
          </a:prstGeom>
        </p:spPr>
        <p:txBody>
          <a:bodyPr vert="horz" lIns="91440" tIns="45720" rIns="91440" bIns="45720" rtlCol="0" anchor="t">
            <a:normAutofit fontScale="92500" lnSpcReduction="20000"/>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t>Meters (m)</a:t>
            </a:r>
            <a:endParaRPr lang="en-US"/>
          </a:p>
        </p:txBody>
      </p:sp>
      <p:sp>
        <p:nvSpPr>
          <p:cNvPr id="23" name="Content Placeholder 2">
            <a:extLst>
              <a:ext uri="{FF2B5EF4-FFF2-40B4-BE49-F238E27FC236}">
                <a16:creationId xmlns:a16="http://schemas.microsoft.com/office/drawing/2014/main" id="{98BEA486-0904-8AB7-AD4C-E1ECB9369F2E}"/>
              </a:ext>
            </a:extLst>
          </p:cNvPr>
          <p:cNvSpPr txBox="1">
            <a:spLocks/>
          </p:cNvSpPr>
          <p:nvPr/>
        </p:nvSpPr>
        <p:spPr>
          <a:xfrm>
            <a:off x="9196736" y="4773278"/>
            <a:ext cx="1679511" cy="910015"/>
          </a:xfrm>
          <a:prstGeom prst="rect">
            <a:avLst/>
          </a:prstGeom>
        </p:spPr>
        <p:txBody>
          <a:bodyPr vert="horz" lIns="91440" tIns="45720" rIns="91440" bIns="45720" rtlCol="0" anchor="t">
            <a:normAutofit fontScale="85000" lnSpcReduction="10000"/>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t>Meters per second squared (m/s</a:t>
            </a:r>
            <a:r>
              <a:rPr lang="en-US" baseline="30000" dirty="0"/>
              <a:t>2</a:t>
            </a:r>
            <a:r>
              <a:rPr lang="en-US" dirty="0"/>
              <a:t>)</a:t>
            </a:r>
            <a:endParaRPr lang="en-US"/>
          </a:p>
        </p:txBody>
      </p:sp>
    </p:spTree>
    <p:extLst>
      <p:ext uri="{BB962C8B-B14F-4D97-AF65-F5344CB8AC3E}">
        <p14:creationId xmlns:p14="http://schemas.microsoft.com/office/powerpoint/2010/main" val="1044789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F55721F-8E82-F517-7B56-BEBA29AEF08B}"/>
              </a:ext>
            </a:extLst>
          </p:cNvPr>
          <p:cNvSpPr/>
          <p:nvPr/>
        </p:nvSpPr>
        <p:spPr>
          <a:xfrm>
            <a:off x="574109" y="5803727"/>
            <a:ext cx="11189917" cy="45928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3E7A82-E8CE-6CCE-4CEF-E4ED803A273F}"/>
              </a:ext>
            </a:extLst>
          </p:cNvPr>
          <p:cNvSpPr>
            <a:spLocks noGrp="1"/>
          </p:cNvSpPr>
          <p:nvPr>
            <p:ph type="title"/>
          </p:nvPr>
        </p:nvSpPr>
        <p:spPr/>
        <p:txBody>
          <a:bodyPr/>
          <a:lstStyle/>
          <a:p>
            <a:r>
              <a:rPr lang="en-US" dirty="0"/>
              <a:t>Example Questions for Potential energy</a:t>
            </a:r>
          </a:p>
        </p:txBody>
      </p:sp>
      <p:sp>
        <p:nvSpPr>
          <p:cNvPr id="3" name="Content Placeholder 2">
            <a:extLst>
              <a:ext uri="{FF2B5EF4-FFF2-40B4-BE49-F238E27FC236}">
                <a16:creationId xmlns:a16="http://schemas.microsoft.com/office/drawing/2014/main" id="{5944FE37-DDA7-61CA-F3B5-F1A9187FBE6C}"/>
              </a:ext>
            </a:extLst>
          </p:cNvPr>
          <p:cNvSpPr>
            <a:spLocks noGrp="1"/>
          </p:cNvSpPr>
          <p:nvPr>
            <p:ph idx="1"/>
          </p:nvPr>
        </p:nvSpPr>
        <p:spPr>
          <a:xfrm>
            <a:off x="700635" y="1719017"/>
            <a:ext cx="10691265" cy="5003511"/>
          </a:xfrm>
        </p:spPr>
        <p:txBody>
          <a:bodyPr vert="horz" lIns="91440" tIns="45720" rIns="91440" bIns="45720" rtlCol="0" anchor="t">
            <a:normAutofit/>
          </a:bodyPr>
          <a:lstStyle/>
          <a:p>
            <a:pPr marL="0" indent="0">
              <a:buNone/>
            </a:pPr>
            <a:r>
              <a:rPr lang="en-US" dirty="0"/>
              <a:t>1) If an apple has a mass of 0.250 kg and is moved onto a shelf that is 2 meters off the ground, how much potential energy does the apple have stored?</a:t>
            </a:r>
            <a:endParaRPr lang="en-US"/>
          </a:p>
          <a:p>
            <a:pPr marL="0" indent="0">
              <a:buNone/>
            </a:pPr>
            <a:r>
              <a:rPr lang="en-US" dirty="0"/>
              <a:t>E</a:t>
            </a:r>
            <a:r>
              <a:rPr lang="en-US" sz="1300" baseline="-25000" dirty="0"/>
              <a:t>p </a:t>
            </a:r>
            <a:r>
              <a:rPr lang="en-US" dirty="0"/>
              <a:t>= </a:t>
            </a:r>
            <a:r>
              <a:rPr lang="en-US" dirty="0" err="1"/>
              <a:t>mgh</a:t>
            </a:r>
            <a:endParaRPr lang="en-US" dirty="0"/>
          </a:p>
          <a:p>
            <a:pPr marL="0" indent="0">
              <a:buNone/>
            </a:pPr>
            <a:r>
              <a:rPr lang="en-US" dirty="0"/>
              <a:t>E</a:t>
            </a:r>
            <a:r>
              <a:rPr lang="en-US" sz="1300" baseline="-25000" dirty="0"/>
              <a:t>p</a:t>
            </a:r>
            <a:r>
              <a:rPr lang="en-US" dirty="0"/>
              <a:t> = (0.250 kg)(9.8 m/s</a:t>
            </a:r>
            <a:r>
              <a:rPr lang="en-US" sz="1300" baseline="30000" dirty="0"/>
              <a:t>2</a:t>
            </a:r>
            <a:r>
              <a:rPr lang="en-US" dirty="0"/>
              <a:t>)(2 m) = 4.9 J of energy</a:t>
            </a:r>
          </a:p>
          <a:p>
            <a:pPr marL="0" indent="0">
              <a:buNone/>
            </a:pPr>
            <a:r>
              <a:rPr lang="en-US" b="1" dirty="0"/>
              <a:t>Sometimes questions will ask for answers that require you to rearrange the formula using algebra.</a:t>
            </a:r>
          </a:p>
          <a:p>
            <a:pPr marL="0" indent="0">
              <a:buNone/>
            </a:pPr>
            <a:r>
              <a:rPr lang="en-US" dirty="0"/>
              <a:t>2) If a banana with a mass of 0.10 kg has 3.9 J of potential energy on a surface, how high up is the surface off the ground?</a:t>
            </a:r>
          </a:p>
          <a:p>
            <a:pPr marL="0" indent="0">
              <a:buNone/>
            </a:pPr>
            <a:r>
              <a:rPr lang="en-US" dirty="0"/>
              <a:t>E</a:t>
            </a:r>
            <a:r>
              <a:rPr lang="en-US" baseline="-25000" dirty="0"/>
              <a:t>p</a:t>
            </a:r>
            <a:r>
              <a:rPr lang="en-US" sz="900" baseline="-25000" dirty="0"/>
              <a:t> </a:t>
            </a:r>
            <a:r>
              <a:rPr lang="en-US" dirty="0"/>
              <a:t>= </a:t>
            </a:r>
            <a:r>
              <a:rPr lang="en-US" err="1"/>
              <a:t>mgh</a:t>
            </a:r>
            <a:r>
              <a:rPr lang="en-US" dirty="0"/>
              <a:t>  Rearrange by dividing each side by</a:t>
            </a:r>
            <a:r>
              <a:rPr lang="en-US" b="1" dirty="0"/>
              <a:t> </a:t>
            </a:r>
            <a:r>
              <a:rPr lang="en-US" b="1" i="1" dirty="0"/>
              <a:t>m</a:t>
            </a:r>
            <a:r>
              <a:rPr lang="en-US" b="1" dirty="0"/>
              <a:t> and </a:t>
            </a:r>
            <a:r>
              <a:rPr lang="en-US" b="1" i="1" dirty="0"/>
              <a:t>g</a:t>
            </a:r>
            <a:r>
              <a:rPr lang="en-US" dirty="0"/>
              <a:t> to get </a:t>
            </a:r>
            <a:r>
              <a:rPr lang="en-US" b="1" i="1" dirty="0"/>
              <a:t>h</a:t>
            </a:r>
            <a:r>
              <a:rPr lang="en-US" dirty="0"/>
              <a:t> alone.</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
        <p:nvSpPr>
          <p:cNvPr id="4" name="Date Placeholder 3">
            <a:extLst>
              <a:ext uri="{FF2B5EF4-FFF2-40B4-BE49-F238E27FC236}">
                <a16:creationId xmlns:a16="http://schemas.microsoft.com/office/drawing/2014/main" id="{2D210EDB-7C87-FACA-A78F-35F5A5352120}"/>
              </a:ext>
            </a:extLst>
          </p:cNvPr>
          <p:cNvSpPr>
            <a:spLocks noGrp="1"/>
          </p:cNvSpPr>
          <p:nvPr>
            <p:ph type="dt" sz="half" idx="10"/>
          </p:nvPr>
        </p:nvSpPr>
        <p:spPr/>
        <p:txBody>
          <a:bodyPr/>
          <a:lstStyle/>
          <a:p>
            <a:fld id="{626DE685-1B6F-4D7C-AEF2-C9AD71EC467A}" type="datetime1">
              <a:rPr lang="en-US" smtClean="0"/>
              <a:t>4/3/24</a:t>
            </a:fld>
            <a:endParaRPr lang="en-US"/>
          </a:p>
        </p:txBody>
      </p:sp>
      <p:sp>
        <p:nvSpPr>
          <p:cNvPr id="6" name="Slide Number Placeholder 5">
            <a:extLst>
              <a:ext uri="{FF2B5EF4-FFF2-40B4-BE49-F238E27FC236}">
                <a16:creationId xmlns:a16="http://schemas.microsoft.com/office/drawing/2014/main" id="{3FC73CE4-3A40-EDC5-07D3-B420198DDA8D}"/>
              </a:ext>
            </a:extLst>
          </p:cNvPr>
          <p:cNvSpPr>
            <a:spLocks noGrp="1"/>
          </p:cNvSpPr>
          <p:nvPr>
            <p:ph type="sldNum" sz="quarter" idx="12"/>
          </p:nvPr>
        </p:nvSpPr>
        <p:spPr/>
        <p:txBody>
          <a:bodyPr/>
          <a:lstStyle/>
          <a:p>
            <a:fld id="{87E7843D-FF13-4365-9478-9625B70A2705}" type="slidenum">
              <a:rPr lang="en-US" smtClean="0"/>
              <a:t>7</a:t>
            </a:fld>
            <a:endParaRPr lang="en-US"/>
          </a:p>
        </p:txBody>
      </p:sp>
      <p:pic>
        <p:nvPicPr>
          <p:cNvPr id="7" name="Picture 6" descr="A black and white image of a mathematical equation&#10;&#10;Description automatically generated">
            <a:extLst>
              <a:ext uri="{FF2B5EF4-FFF2-40B4-BE49-F238E27FC236}">
                <a16:creationId xmlns:a16="http://schemas.microsoft.com/office/drawing/2014/main" id="{3B0FA7E3-555A-3221-71BD-09D47681226F}"/>
              </a:ext>
            </a:extLst>
          </p:cNvPr>
          <p:cNvPicPr>
            <a:picLocks noChangeAspect="1"/>
          </p:cNvPicPr>
          <p:nvPr/>
        </p:nvPicPr>
        <p:blipFill>
          <a:blip r:embed="rId2"/>
          <a:stretch>
            <a:fillRect/>
          </a:stretch>
        </p:blipFill>
        <p:spPr>
          <a:xfrm>
            <a:off x="795924" y="5484898"/>
            <a:ext cx="1497904" cy="856859"/>
          </a:xfrm>
          <a:prstGeom prst="rect">
            <a:avLst/>
          </a:prstGeom>
        </p:spPr>
      </p:pic>
      <p:pic>
        <p:nvPicPr>
          <p:cNvPr id="8" name="Picture 7">
            <a:extLst>
              <a:ext uri="{FF2B5EF4-FFF2-40B4-BE49-F238E27FC236}">
                <a16:creationId xmlns:a16="http://schemas.microsoft.com/office/drawing/2014/main" id="{E1139896-88A7-4141-084C-F4AE39758E37}"/>
              </a:ext>
            </a:extLst>
          </p:cNvPr>
          <p:cNvPicPr>
            <a:picLocks noChangeAspect="1"/>
          </p:cNvPicPr>
          <p:nvPr/>
        </p:nvPicPr>
        <p:blipFill>
          <a:blip r:embed="rId3"/>
          <a:stretch>
            <a:fillRect/>
          </a:stretch>
        </p:blipFill>
        <p:spPr>
          <a:xfrm>
            <a:off x="3047674" y="5464740"/>
            <a:ext cx="2714625" cy="876300"/>
          </a:xfrm>
          <a:prstGeom prst="rect">
            <a:avLst/>
          </a:prstGeom>
        </p:spPr>
      </p:pic>
      <p:sp>
        <p:nvSpPr>
          <p:cNvPr id="9" name="Arrow: Right 8">
            <a:extLst>
              <a:ext uri="{FF2B5EF4-FFF2-40B4-BE49-F238E27FC236}">
                <a16:creationId xmlns:a16="http://schemas.microsoft.com/office/drawing/2014/main" id="{1EA74C53-C417-9D20-4673-081989C50C32}"/>
              </a:ext>
            </a:extLst>
          </p:cNvPr>
          <p:cNvSpPr/>
          <p:nvPr/>
        </p:nvSpPr>
        <p:spPr>
          <a:xfrm>
            <a:off x="2421699" y="5657589"/>
            <a:ext cx="532356" cy="33402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Right 10">
            <a:extLst>
              <a:ext uri="{FF2B5EF4-FFF2-40B4-BE49-F238E27FC236}">
                <a16:creationId xmlns:a16="http://schemas.microsoft.com/office/drawing/2014/main" id="{7284515F-BBF4-C84A-9E56-9848B3E68BEA}"/>
              </a:ext>
            </a:extLst>
          </p:cNvPr>
          <p:cNvSpPr/>
          <p:nvPr/>
        </p:nvSpPr>
        <p:spPr>
          <a:xfrm>
            <a:off x="6096000" y="5657589"/>
            <a:ext cx="532356" cy="33402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BA9CD82C-FF8B-B39C-49C6-9647A3269693}"/>
              </a:ext>
            </a:extLst>
          </p:cNvPr>
          <p:cNvPicPr>
            <a:picLocks noChangeAspect="1"/>
          </p:cNvPicPr>
          <p:nvPr/>
        </p:nvPicPr>
        <p:blipFill>
          <a:blip r:embed="rId4"/>
          <a:stretch>
            <a:fillRect/>
          </a:stretch>
        </p:blipFill>
        <p:spPr>
          <a:xfrm>
            <a:off x="6905234" y="5583280"/>
            <a:ext cx="1638300" cy="409575"/>
          </a:xfrm>
          <a:prstGeom prst="rect">
            <a:avLst/>
          </a:prstGeom>
        </p:spPr>
      </p:pic>
    </p:spTree>
    <p:extLst>
      <p:ext uri="{BB962C8B-B14F-4D97-AF65-F5344CB8AC3E}">
        <p14:creationId xmlns:p14="http://schemas.microsoft.com/office/powerpoint/2010/main" val="3906491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3" name="Straight Connector 12">
            <a:extLst>
              <a:ext uri="{FF2B5EF4-FFF2-40B4-BE49-F238E27FC236}">
                <a16:creationId xmlns:a16="http://schemas.microsoft.com/office/drawing/2014/main" id="{033715A5-8048-453E-A44A-0F17BBB481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2376"/>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14F61873-CCF7-CBBD-8FE3-E41DCA95D3E2}"/>
              </a:ext>
            </a:extLst>
          </p:cNvPr>
          <p:cNvSpPr>
            <a:spLocks noGrp="1"/>
          </p:cNvSpPr>
          <p:nvPr>
            <p:ph type="title"/>
          </p:nvPr>
        </p:nvSpPr>
        <p:spPr>
          <a:xfrm>
            <a:off x="700635" y="913218"/>
            <a:ext cx="10691265" cy="1371030"/>
          </a:xfrm>
        </p:spPr>
        <p:txBody>
          <a:bodyPr>
            <a:normAutofit/>
          </a:bodyPr>
          <a:lstStyle/>
          <a:p>
            <a:r>
              <a:rPr lang="en-US" dirty="0">
                <a:latin typeface="Calibri"/>
                <a:ea typeface="Calibri"/>
                <a:cs typeface="Calibri"/>
              </a:rPr>
              <a:t>Calculating Kinetic Energy with our good friend, math!</a:t>
            </a:r>
          </a:p>
        </p:txBody>
      </p:sp>
      <p:sp>
        <p:nvSpPr>
          <p:cNvPr id="3" name="Content Placeholder 2">
            <a:extLst>
              <a:ext uri="{FF2B5EF4-FFF2-40B4-BE49-F238E27FC236}">
                <a16:creationId xmlns:a16="http://schemas.microsoft.com/office/drawing/2014/main" id="{2A590884-FAAF-443A-963D-D3F4214BF751}"/>
              </a:ext>
            </a:extLst>
          </p:cNvPr>
          <p:cNvSpPr>
            <a:spLocks noGrp="1"/>
          </p:cNvSpPr>
          <p:nvPr>
            <p:ph idx="1"/>
          </p:nvPr>
        </p:nvSpPr>
        <p:spPr>
          <a:xfrm>
            <a:off x="704089" y="2220057"/>
            <a:ext cx="6366332" cy="4135467"/>
          </a:xfrm>
        </p:spPr>
        <p:txBody>
          <a:bodyPr vert="horz" lIns="91440" tIns="45720" rIns="91440" bIns="45720" rtlCol="0" anchor="t">
            <a:normAutofit/>
          </a:bodyPr>
          <a:lstStyle/>
          <a:p>
            <a:r>
              <a:rPr lang="en-US" dirty="0"/>
              <a:t>Kinetic energy can be found by multiplying </a:t>
            </a:r>
            <a:endParaRPr lang="en-US"/>
          </a:p>
          <a:p>
            <a:pPr lvl="1">
              <a:buFont typeface="Courier New" panose="020B0604020202020204" pitchFamily="34" charset="0"/>
              <a:buChar char="o"/>
            </a:pPr>
            <a:r>
              <a:rPr lang="en-US" dirty="0"/>
              <a:t>A half (0.5) by</a:t>
            </a:r>
          </a:p>
          <a:p>
            <a:pPr lvl="1">
              <a:buFont typeface="Courier New" panose="020B0604020202020204" pitchFamily="34" charset="0"/>
              <a:buChar char="o"/>
            </a:pPr>
            <a:r>
              <a:rPr lang="en-US" dirty="0"/>
              <a:t>The mass (in kilograms) of the object by</a:t>
            </a:r>
          </a:p>
          <a:p>
            <a:pPr lvl="1">
              <a:buFont typeface="Courier New" panose="020B0604020202020204" pitchFamily="34" charset="0"/>
              <a:buChar char="o"/>
            </a:pPr>
            <a:r>
              <a:rPr lang="en-US" dirty="0"/>
              <a:t>The velocity/speed (in meters per second) </a:t>
            </a:r>
            <a:r>
              <a:rPr lang="en-US" b="1" u="sng" dirty="0"/>
              <a:t>SQUARED.</a:t>
            </a:r>
            <a:endParaRPr lang="en-US" b="1" dirty="0"/>
          </a:p>
          <a:p>
            <a:r>
              <a:rPr lang="en-US" dirty="0"/>
              <a:t>The formula on the right shows this formula. </a:t>
            </a:r>
          </a:p>
          <a:p>
            <a:r>
              <a:rPr lang="en-US" dirty="0"/>
              <a:t>Energy has multiple units, but by using this formula in the described way, you will find the joules of energy.</a:t>
            </a:r>
          </a:p>
          <a:p>
            <a:r>
              <a:rPr lang="en-US" b="1" dirty="0"/>
              <a:t>Remember that </a:t>
            </a:r>
            <a:r>
              <a:rPr lang="en-US" b="1" u="sng" dirty="0"/>
              <a:t>velocity is squared</a:t>
            </a:r>
            <a:r>
              <a:rPr lang="en-US" b="1" dirty="0"/>
              <a:t>, it is the easiest thing to forget!</a:t>
            </a:r>
          </a:p>
        </p:txBody>
      </p:sp>
      <p:sp>
        <p:nvSpPr>
          <p:cNvPr id="4" name="Date Placeholder 3">
            <a:extLst>
              <a:ext uri="{FF2B5EF4-FFF2-40B4-BE49-F238E27FC236}">
                <a16:creationId xmlns:a16="http://schemas.microsoft.com/office/drawing/2014/main" id="{71A228EC-B480-E034-FF37-EDA698489647}"/>
              </a:ext>
            </a:extLst>
          </p:cNvPr>
          <p:cNvSpPr>
            <a:spLocks noGrp="1"/>
          </p:cNvSpPr>
          <p:nvPr>
            <p:ph type="dt" sz="half" idx="10"/>
          </p:nvPr>
        </p:nvSpPr>
        <p:spPr>
          <a:xfrm>
            <a:off x="8369448" y="6356350"/>
            <a:ext cx="2592594" cy="365125"/>
          </a:xfrm>
        </p:spPr>
        <p:txBody>
          <a:bodyPr>
            <a:normAutofit/>
          </a:bodyPr>
          <a:lstStyle/>
          <a:p>
            <a:pPr>
              <a:spcAft>
                <a:spcPts val="600"/>
              </a:spcAft>
            </a:pPr>
            <a:fld id="{626DE685-1B6F-4D7C-AEF2-C9AD71EC467A}" type="datetime1">
              <a:rPr lang="en-US" smtClean="0"/>
              <a:pPr>
                <a:spcAft>
                  <a:spcPts val="600"/>
                </a:spcAft>
              </a:pPr>
              <a:t>4/3/24</a:t>
            </a:fld>
            <a:endParaRPr lang="en-US"/>
          </a:p>
        </p:txBody>
      </p:sp>
      <p:sp>
        <p:nvSpPr>
          <p:cNvPr id="6" name="Slide Number Placeholder 5">
            <a:extLst>
              <a:ext uri="{FF2B5EF4-FFF2-40B4-BE49-F238E27FC236}">
                <a16:creationId xmlns:a16="http://schemas.microsoft.com/office/drawing/2014/main" id="{715DE0D6-18B0-119F-9E9A-E18415B891A6}"/>
              </a:ext>
            </a:extLst>
          </p:cNvPr>
          <p:cNvSpPr>
            <a:spLocks noGrp="1"/>
          </p:cNvSpPr>
          <p:nvPr>
            <p:ph type="sldNum" sz="quarter" idx="12"/>
          </p:nvPr>
        </p:nvSpPr>
        <p:spPr>
          <a:xfrm>
            <a:off x="10919012" y="6356350"/>
            <a:ext cx="672354" cy="365125"/>
          </a:xfrm>
        </p:spPr>
        <p:txBody>
          <a:bodyPr>
            <a:normAutofit/>
          </a:bodyPr>
          <a:lstStyle/>
          <a:p>
            <a:pPr>
              <a:lnSpc>
                <a:spcPct val="90000"/>
              </a:lnSpc>
              <a:spcAft>
                <a:spcPts val="600"/>
              </a:spcAft>
            </a:pPr>
            <a:fld id="{87E7843D-FF13-4365-9478-9625B70A2705}" type="slidenum">
              <a:rPr lang="en-US" smtClean="0"/>
              <a:pPr>
                <a:lnSpc>
                  <a:spcPct val="90000"/>
                </a:lnSpc>
                <a:spcAft>
                  <a:spcPts val="600"/>
                </a:spcAft>
              </a:pPr>
              <a:t>8</a:t>
            </a:fld>
            <a:endParaRPr lang="en-US"/>
          </a:p>
        </p:txBody>
      </p:sp>
      <p:sp>
        <p:nvSpPr>
          <p:cNvPr id="9" name="Content Placeholder 2">
            <a:extLst>
              <a:ext uri="{FF2B5EF4-FFF2-40B4-BE49-F238E27FC236}">
                <a16:creationId xmlns:a16="http://schemas.microsoft.com/office/drawing/2014/main" id="{CD0DC2D8-3AB9-FB3E-EAA5-1F71392D8E12}"/>
              </a:ext>
            </a:extLst>
          </p:cNvPr>
          <p:cNvSpPr txBox="1">
            <a:spLocks/>
          </p:cNvSpPr>
          <p:nvPr/>
        </p:nvSpPr>
        <p:spPr>
          <a:xfrm>
            <a:off x="7203009" y="1975799"/>
            <a:ext cx="3861127" cy="1369304"/>
          </a:xfrm>
          <a:prstGeom prst="rect">
            <a:avLst/>
          </a:prstGeom>
        </p:spPr>
        <p:txBody>
          <a:bodyPr vert="horz" lIns="91440" tIns="45720" rIns="91440" bIns="45720" rtlCol="0" anchor="t">
            <a:no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6600" b="1" dirty="0"/>
              <a:t>E</a:t>
            </a:r>
            <a:r>
              <a:rPr lang="en-US" sz="6600" b="1" baseline="-25000" dirty="0"/>
              <a:t>k </a:t>
            </a:r>
            <a:r>
              <a:rPr lang="en-US" sz="6600" b="1" dirty="0"/>
              <a:t>=   mv</a:t>
            </a:r>
            <a:r>
              <a:rPr lang="en-US" sz="6600" b="1" baseline="30000" dirty="0"/>
              <a:t>2</a:t>
            </a:r>
            <a:endParaRPr lang="en-US" sz="6000" b="1" baseline="30000" dirty="0"/>
          </a:p>
        </p:txBody>
      </p:sp>
      <p:sp>
        <p:nvSpPr>
          <p:cNvPr id="10" name="Arrow: Up 9">
            <a:extLst>
              <a:ext uri="{FF2B5EF4-FFF2-40B4-BE49-F238E27FC236}">
                <a16:creationId xmlns:a16="http://schemas.microsoft.com/office/drawing/2014/main" id="{C54A12E2-4BA2-AEEB-12EB-8753D93D4DE1}"/>
              </a:ext>
            </a:extLst>
          </p:cNvPr>
          <p:cNvSpPr/>
          <p:nvPr/>
        </p:nvSpPr>
        <p:spPr>
          <a:xfrm>
            <a:off x="7599123" y="3215012"/>
            <a:ext cx="365342" cy="741123"/>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2">
            <a:extLst>
              <a:ext uri="{FF2B5EF4-FFF2-40B4-BE49-F238E27FC236}">
                <a16:creationId xmlns:a16="http://schemas.microsoft.com/office/drawing/2014/main" id="{9A322FD2-7C71-46C4-C5B0-8EFD05B9B7F5}"/>
              </a:ext>
            </a:extLst>
          </p:cNvPr>
          <p:cNvSpPr txBox="1">
            <a:spLocks/>
          </p:cNvSpPr>
          <p:nvPr/>
        </p:nvSpPr>
        <p:spPr>
          <a:xfrm>
            <a:off x="7255202" y="4032155"/>
            <a:ext cx="1042772" cy="565550"/>
          </a:xfrm>
          <a:prstGeom prst="rect">
            <a:avLst/>
          </a:prstGeom>
        </p:spPr>
        <p:txBody>
          <a:bodyPr vert="horz" lIns="91440" tIns="45720" rIns="91440" bIns="45720" rtlCol="0" anchor="t">
            <a:normAutofit fontScale="85000" lnSpcReduction="10000"/>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Joules (J)</a:t>
            </a:r>
          </a:p>
        </p:txBody>
      </p:sp>
      <p:sp>
        <p:nvSpPr>
          <p:cNvPr id="17" name="Arrow: Up 16">
            <a:extLst>
              <a:ext uri="{FF2B5EF4-FFF2-40B4-BE49-F238E27FC236}">
                <a16:creationId xmlns:a16="http://schemas.microsoft.com/office/drawing/2014/main" id="{F16AF399-AD26-347F-9DC2-CC1AA22BCA66}"/>
              </a:ext>
            </a:extLst>
          </p:cNvPr>
          <p:cNvSpPr/>
          <p:nvPr/>
        </p:nvSpPr>
        <p:spPr>
          <a:xfrm>
            <a:off x="9634601" y="3058438"/>
            <a:ext cx="365342" cy="741123"/>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Arrow: Up 18">
            <a:extLst>
              <a:ext uri="{FF2B5EF4-FFF2-40B4-BE49-F238E27FC236}">
                <a16:creationId xmlns:a16="http://schemas.microsoft.com/office/drawing/2014/main" id="{74AB5156-3277-D666-75D0-FB8B3CF43BEC}"/>
              </a:ext>
            </a:extLst>
          </p:cNvPr>
          <p:cNvSpPr/>
          <p:nvPr/>
        </p:nvSpPr>
        <p:spPr>
          <a:xfrm>
            <a:off x="10271341" y="3058437"/>
            <a:ext cx="365342" cy="1659697"/>
          </a:xfrm>
          <a:prstGeom prst="up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Content Placeholder 2">
            <a:extLst>
              <a:ext uri="{FF2B5EF4-FFF2-40B4-BE49-F238E27FC236}">
                <a16:creationId xmlns:a16="http://schemas.microsoft.com/office/drawing/2014/main" id="{C5DF587F-DF7D-D4AE-A0E6-242671CDE2DA}"/>
              </a:ext>
            </a:extLst>
          </p:cNvPr>
          <p:cNvSpPr txBox="1">
            <a:spLocks/>
          </p:cNvSpPr>
          <p:nvPr/>
        </p:nvSpPr>
        <p:spPr>
          <a:xfrm>
            <a:off x="9113665" y="3836332"/>
            <a:ext cx="1334610" cy="638618"/>
          </a:xfrm>
          <a:prstGeom prst="rect">
            <a:avLst/>
          </a:prstGeom>
        </p:spPr>
        <p:txBody>
          <a:bodyPr vert="horz" lIns="91440" tIns="45720" rIns="91440" bIns="45720" rtlCol="0" anchor="t">
            <a:normAutofit fontScale="92500" lnSpcReduction="20000"/>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t>Kilograms (kg)</a:t>
            </a:r>
          </a:p>
        </p:txBody>
      </p:sp>
      <p:sp>
        <p:nvSpPr>
          <p:cNvPr id="22" name="Content Placeholder 2">
            <a:extLst>
              <a:ext uri="{FF2B5EF4-FFF2-40B4-BE49-F238E27FC236}">
                <a16:creationId xmlns:a16="http://schemas.microsoft.com/office/drawing/2014/main" id="{DEE22780-8657-4BC5-9522-2779E27940BC}"/>
              </a:ext>
            </a:extLst>
          </p:cNvPr>
          <p:cNvSpPr txBox="1">
            <a:spLocks/>
          </p:cNvSpPr>
          <p:nvPr/>
        </p:nvSpPr>
        <p:spPr>
          <a:xfrm>
            <a:off x="9656022" y="4721088"/>
            <a:ext cx="1950908" cy="857824"/>
          </a:xfrm>
          <a:prstGeom prst="rect">
            <a:avLst/>
          </a:prstGeom>
        </p:spPr>
        <p:txBody>
          <a:bodyPr vert="horz" lIns="91440" tIns="45720" rIns="91440" bIns="45720" rtlCol="0" anchor="t">
            <a:norm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dirty="0"/>
              <a:t>Meters per second (m/s)</a:t>
            </a:r>
          </a:p>
        </p:txBody>
      </p:sp>
      <p:pic>
        <p:nvPicPr>
          <p:cNvPr id="5" name="Picture 4" descr="A black and white sign&#10;&#10;Description automatically generated">
            <a:extLst>
              <a:ext uri="{FF2B5EF4-FFF2-40B4-BE49-F238E27FC236}">
                <a16:creationId xmlns:a16="http://schemas.microsoft.com/office/drawing/2014/main" id="{24A7E7C7-35A8-DDFF-710A-479F28D36E1C}"/>
              </a:ext>
            </a:extLst>
          </p:cNvPr>
          <p:cNvPicPr>
            <a:picLocks noChangeAspect="1"/>
          </p:cNvPicPr>
          <p:nvPr/>
        </p:nvPicPr>
        <p:blipFill>
          <a:blip r:embed="rId2"/>
          <a:stretch>
            <a:fillRect/>
          </a:stretch>
        </p:blipFill>
        <p:spPr>
          <a:xfrm>
            <a:off x="8965047" y="1860767"/>
            <a:ext cx="490603" cy="1476767"/>
          </a:xfrm>
          <a:prstGeom prst="rect">
            <a:avLst/>
          </a:prstGeom>
        </p:spPr>
      </p:pic>
    </p:spTree>
    <p:extLst>
      <p:ext uri="{BB962C8B-B14F-4D97-AF65-F5344CB8AC3E}">
        <p14:creationId xmlns:p14="http://schemas.microsoft.com/office/powerpoint/2010/main" val="2327053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FB8E0C3E-6DB8-27A2-25A6-16616F1CD698}"/>
              </a:ext>
            </a:extLst>
          </p:cNvPr>
          <p:cNvSpPr/>
          <p:nvPr/>
        </p:nvSpPr>
        <p:spPr>
          <a:xfrm>
            <a:off x="574109" y="5803727"/>
            <a:ext cx="11189917" cy="45928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6A43846-D6CE-B1BC-4385-F38BC9A86259}"/>
              </a:ext>
            </a:extLst>
          </p:cNvPr>
          <p:cNvSpPr>
            <a:spLocks noGrp="1"/>
          </p:cNvSpPr>
          <p:nvPr>
            <p:ph type="title"/>
          </p:nvPr>
        </p:nvSpPr>
        <p:spPr/>
        <p:txBody>
          <a:bodyPr/>
          <a:lstStyle/>
          <a:p>
            <a:r>
              <a:rPr lang="en-US" dirty="0">
                <a:ea typeface="+mj-lt"/>
                <a:cs typeface="+mj-lt"/>
              </a:rPr>
              <a:t>Example Questions for Kinetic energy</a:t>
            </a:r>
            <a:endParaRPr lang="en-US" dirty="0"/>
          </a:p>
        </p:txBody>
      </p:sp>
      <p:sp>
        <p:nvSpPr>
          <p:cNvPr id="3" name="Content Placeholder 2">
            <a:extLst>
              <a:ext uri="{FF2B5EF4-FFF2-40B4-BE49-F238E27FC236}">
                <a16:creationId xmlns:a16="http://schemas.microsoft.com/office/drawing/2014/main" id="{A87DFA69-BCB4-24B1-D4E5-976324B5D90C}"/>
              </a:ext>
            </a:extLst>
          </p:cNvPr>
          <p:cNvSpPr>
            <a:spLocks noGrp="1"/>
          </p:cNvSpPr>
          <p:nvPr>
            <p:ph idx="1"/>
          </p:nvPr>
        </p:nvSpPr>
        <p:spPr>
          <a:xfrm>
            <a:off x="690197" y="1719016"/>
            <a:ext cx="10701703" cy="4304143"/>
          </a:xfrm>
        </p:spPr>
        <p:txBody>
          <a:bodyPr vert="horz" lIns="91440" tIns="45720" rIns="91440" bIns="45720" rtlCol="0" anchor="t">
            <a:normAutofit/>
          </a:bodyPr>
          <a:lstStyle/>
          <a:p>
            <a:pPr marL="0" indent="0">
              <a:buNone/>
            </a:pPr>
            <a:r>
              <a:rPr lang="en-US" dirty="0"/>
              <a:t>1) If a 0.8 kg ball is rolling at the bottom of a hill with a velocity of 5 m/s, how much kinetic energy does it have? </a:t>
            </a:r>
            <a:r>
              <a:rPr lang="en-US" b="1" dirty="0"/>
              <a:t>(</a:t>
            </a:r>
            <a:r>
              <a:rPr lang="en-US" dirty="0"/>
              <a:t>remember, BEDMAS means you square the velocity </a:t>
            </a:r>
            <a:r>
              <a:rPr lang="en-US" b="1" u="sng" dirty="0"/>
              <a:t>first!)</a:t>
            </a:r>
            <a:endParaRPr lang="en-US" dirty="0"/>
          </a:p>
          <a:p>
            <a:pPr marL="0" indent="0">
              <a:buNone/>
            </a:pPr>
            <a:r>
              <a:rPr lang="en-US" dirty="0"/>
              <a:t>K</a:t>
            </a:r>
            <a:r>
              <a:rPr lang="en-US" baseline="-25000" dirty="0"/>
              <a:t>E</a:t>
            </a:r>
            <a:r>
              <a:rPr lang="en-US" dirty="0"/>
              <a:t> =      mv</a:t>
            </a:r>
            <a:r>
              <a:rPr lang="en-US" baseline="30000" dirty="0"/>
              <a:t>2</a:t>
            </a:r>
            <a:r>
              <a:rPr lang="en-US" dirty="0"/>
              <a:t>     K</a:t>
            </a:r>
            <a:r>
              <a:rPr lang="en-US" baseline="-25000" dirty="0"/>
              <a:t>E</a:t>
            </a:r>
            <a:r>
              <a:rPr lang="en-US" dirty="0"/>
              <a:t> =     (0.8 kg)(5m/s)</a:t>
            </a:r>
            <a:r>
              <a:rPr lang="en-US" baseline="30000" dirty="0"/>
              <a:t>2</a:t>
            </a:r>
            <a:r>
              <a:rPr lang="en-US" dirty="0"/>
              <a:t>   K</a:t>
            </a:r>
            <a:r>
              <a:rPr lang="en-US" baseline="-25000" dirty="0"/>
              <a:t>E</a:t>
            </a:r>
            <a:r>
              <a:rPr lang="en-US" dirty="0"/>
              <a:t> =     (0.8 m)(25m</a:t>
            </a:r>
            <a:r>
              <a:rPr lang="en-US" baseline="30000" dirty="0"/>
              <a:t>2</a:t>
            </a:r>
            <a:r>
              <a:rPr lang="en-US" dirty="0"/>
              <a:t>/s</a:t>
            </a:r>
            <a:r>
              <a:rPr lang="en-US" baseline="30000" dirty="0"/>
              <a:t>2</a:t>
            </a:r>
            <a:r>
              <a:rPr lang="en-US" dirty="0"/>
              <a:t>)   K</a:t>
            </a:r>
            <a:r>
              <a:rPr lang="en-US" baseline="-25000" dirty="0"/>
              <a:t>E</a:t>
            </a:r>
            <a:r>
              <a:rPr lang="en-US" dirty="0"/>
              <a:t> = 10 J</a:t>
            </a:r>
          </a:p>
          <a:p>
            <a:pPr marL="0" indent="0">
              <a:buNone/>
            </a:pPr>
            <a:endParaRPr lang="en-US" dirty="0"/>
          </a:p>
          <a:p>
            <a:pPr marL="0" indent="0">
              <a:buNone/>
            </a:pPr>
            <a:r>
              <a:rPr lang="en-US" dirty="0"/>
              <a:t>2) If a 60 kg skier makes it to the bottom of a hill and has 1920 J of kinetic energy, how fast is the skier moving?</a:t>
            </a:r>
          </a:p>
          <a:p>
            <a:pPr marL="0" indent="0">
              <a:buNone/>
            </a:pPr>
            <a:r>
              <a:rPr lang="en-US" dirty="0"/>
              <a:t>E</a:t>
            </a:r>
            <a:r>
              <a:rPr lang="en-US" baseline="-25000" dirty="0"/>
              <a:t>k</a:t>
            </a:r>
            <a:r>
              <a:rPr lang="en-US" dirty="0"/>
              <a:t> =      mv</a:t>
            </a:r>
            <a:r>
              <a:rPr lang="en-US" baseline="30000" dirty="0"/>
              <a:t>2</a:t>
            </a:r>
            <a:r>
              <a:rPr lang="en-US" dirty="0"/>
              <a:t>      Rearrange by first multiplying each side by 2 to move the half to the other side.</a:t>
            </a:r>
          </a:p>
          <a:p>
            <a:pPr marL="0" indent="0">
              <a:buNone/>
            </a:pPr>
            <a:r>
              <a:rPr lang="en-US" dirty="0"/>
              <a:t>2E</a:t>
            </a:r>
            <a:r>
              <a:rPr lang="en-US" baseline="-25000" dirty="0"/>
              <a:t>k</a:t>
            </a:r>
            <a:r>
              <a:rPr lang="en-US" dirty="0"/>
              <a:t> = mv</a:t>
            </a:r>
            <a:r>
              <a:rPr lang="en-US" baseline="30000" dirty="0"/>
              <a:t>2</a:t>
            </a:r>
            <a:r>
              <a:rPr lang="en-US" dirty="0"/>
              <a:t>  Rearrange by dividing each side by m, leaving v</a:t>
            </a:r>
            <a:r>
              <a:rPr lang="en-US" baseline="30000" dirty="0"/>
              <a:t>2</a:t>
            </a:r>
            <a:r>
              <a:rPr lang="en-US" dirty="0"/>
              <a:t> alone.</a:t>
            </a:r>
          </a:p>
          <a:p>
            <a:pPr marL="0" indent="0">
              <a:buNone/>
            </a:pPr>
            <a:r>
              <a:rPr lang="en-US" dirty="0"/>
              <a:t>           = v</a:t>
            </a:r>
            <a:r>
              <a:rPr lang="en-US" baseline="30000" dirty="0"/>
              <a:t>2 </a:t>
            </a:r>
            <a:r>
              <a:rPr lang="en-US" dirty="0"/>
              <a:t>       Get v alone be square rooting each side to remove the square from v.</a:t>
            </a:r>
          </a:p>
          <a:p>
            <a:pPr marL="0" indent="0">
              <a:buNone/>
            </a:pPr>
            <a:endParaRPr lang="en-US" dirty="0"/>
          </a:p>
        </p:txBody>
      </p:sp>
      <p:sp>
        <p:nvSpPr>
          <p:cNvPr id="4" name="Date Placeholder 3">
            <a:extLst>
              <a:ext uri="{FF2B5EF4-FFF2-40B4-BE49-F238E27FC236}">
                <a16:creationId xmlns:a16="http://schemas.microsoft.com/office/drawing/2014/main" id="{1E2B035C-E15F-52FD-15D4-EB1AEB9642AA}"/>
              </a:ext>
            </a:extLst>
          </p:cNvPr>
          <p:cNvSpPr>
            <a:spLocks noGrp="1"/>
          </p:cNvSpPr>
          <p:nvPr>
            <p:ph type="dt" sz="half" idx="10"/>
          </p:nvPr>
        </p:nvSpPr>
        <p:spPr/>
        <p:txBody>
          <a:bodyPr/>
          <a:lstStyle/>
          <a:p>
            <a:fld id="{626DE685-1B6F-4D7C-AEF2-C9AD71EC467A}" type="datetime1">
              <a:rPr lang="en-US" smtClean="0"/>
              <a:t>4/3/24</a:t>
            </a:fld>
            <a:endParaRPr lang="en-US"/>
          </a:p>
        </p:txBody>
      </p:sp>
      <p:sp>
        <p:nvSpPr>
          <p:cNvPr id="6" name="Slide Number Placeholder 5">
            <a:extLst>
              <a:ext uri="{FF2B5EF4-FFF2-40B4-BE49-F238E27FC236}">
                <a16:creationId xmlns:a16="http://schemas.microsoft.com/office/drawing/2014/main" id="{FAECCB6E-D74A-DCE0-EE9F-5255F733CF9F}"/>
              </a:ext>
            </a:extLst>
          </p:cNvPr>
          <p:cNvSpPr>
            <a:spLocks noGrp="1"/>
          </p:cNvSpPr>
          <p:nvPr>
            <p:ph type="sldNum" sz="quarter" idx="12"/>
          </p:nvPr>
        </p:nvSpPr>
        <p:spPr/>
        <p:txBody>
          <a:bodyPr/>
          <a:lstStyle/>
          <a:p>
            <a:fld id="{87E7843D-FF13-4365-9478-9625B70A2705}" type="slidenum">
              <a:rPr lang="en-US" smtClean="0"/>
              <a:t>9</a:t>
            </a:fld>
            <a:endParaRPr lang="en-US"/>
          </a:p>
        </p:txBody>
      </p:sp>
      <p:pic>
        <p:nvPicPr>
          <p:cNvPr id="8" name="Picture 7" descr="A black and white sign&#10;&#10;Description automatically generated">
            <a:extLst>
              <a:ext uri="{FF2B5EF4-FFF2-40B4-BE49-F238E27FC236}">
                <a16:creationId xmlns:a16="http://schemas.microsoft.com/office/drawing/2014/main" id="{C5787B30-BC58-96C7-7F8E-0CB70DB9E3A1}"/>
              </a:ext>
            </a:extLst>
          </p:cNvPr>
          <p:cNvPicPr>
            <a:picLocks noChangeAspect="1"/>
          </p:cNvPicPr>
          <p:nvPr/>
        </p:nvPicPr>
        <p:blipFill>
          <a:blip r:embed="rId2"/>
          <a:stretch>
            <a:fillRect/>
          </a:stretch>
        </p:blipFill>
        <p:spPr>
          <a:xfrm>
            <a:off x="1470308" y="2413999"/>
            <a:ext cx="198330" cy="599946"/>
          </a:xfrm>
          <a:prstGeom prst="rect">
            <a:avLst/>
          </a:prstGeom>
        </p:spPr>
      </p:pic>
      <p:pic>
        <p:nvPicPr>
          <p:cNvPr id="9" name="Picture 8" descr="A black and white sign&#10;&#10;Description automatically generated">
            <a:extLst>
              <a:ext uri="{FF2B5EF4-FFF2-40B4-BE49-F238E27FC236}">
                <a16:creationId xmlns:a16="http://schemas.microsoft.com/office/drawing/2014/main" id="{3B25BC44-FB7E-BB49-3A5C-9FBAFD3778F5}"/>
              </a:ext>
            </a:extLst>
          </p:cNvPr>
          <p:cNvPicPr>
            <a:picLocks noChangeAspect="1"/>
          </p:cNvPicPr>
          <p:nvPr/>
        </p:nvPicPr>
        <p:blipFill>
          <a:blip r:embed="rId2"/>
          <a:stretch>
            <a:fillRect/>
          </a:stretch>
        </p:blipFill>
        <p:spPr>
          <a:xfrm>
            <a:off x="3662363" y="2413998"/>
            <a:ext cx="198330" cy="599946"/>
          </a:xfrm>
          <a:prstGeom prst="rect">
            <a:avLst/>
          </a:prstGeom>
        </p:spPr>
      </p:pic>
      <p:pic>
        <p:nvPicPr>
          <p:cNvPr id="10" name="Picture 9" descr="A black and white sign&#10;&#10;Description automatically generated">
            <a:extLst>
              <a:ext uri="{FF2B5EF4-FFF2-40B4-BE49-F238E27FC236}">
                <a16:creationId xmlns:a16="http://schemas.microsoft.com/office/drawing/2014/main" id="{8EE69797-DF9C-6808-9437-A5F7A3F4C513}"/>
              </a:ext>
            </a:extLst>
          </p:cNvPr>
          <p:cNvPicPr>
            <a:picLocks noChangeAspect="1"/>
          </p:cNvPicPr>
          <p:nvPr/>
        </p:nvPicPr>
        <p:blipFill>
          <a:blip r:embed="rId2"/>
          <a:stretch>
            <a:fillRect/>
          </a:stretch>
        </p:blipFill>
        <p:spPr>
          <a:xfrm>
            <a:off x="6689486" y="2413998"/>
            <a:ext cx="198330" cy="599946"/>
          </a:xfrm>
          <a:prstGeom prst="rect">
            <a:avLst/>
          </a:prstGeom>
        </p:spPr>
      </p:pic>
      <p:sp>
        <p:nvSpPr>
          <p:cNvPr id="12" name="Arrow: Right 11">
            <a:extLst>
              <a:ext uri="{FF2B5EF4-FFF2-40B4-BE49-F238E27FC236}">
                <a16:creationId xmlns:a16="http://schemas.microsoft.com/office/drawing/2014/main" id="{4F66C053-FF3E-1D05-ADE8-55B6D51A72BA}"/>
              </a:ext>
            </a:extLst>
          </p:cNvPr>
          <p:cNvSpPr/>
          <p:nvPr/>
        </p:nvSpPr>
        <p:spPr>
          <a:xfrm>
            <a:off x="2327754" y="2546959"/>
            <a:ext cx="532356" cy="33402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Right 13">
            <a:extLst>
              <a:ext uri="{FF2B5EF4-FFF2-40B4-BE49-F238E27FC236}">
                <a16:creationId xmlns:a16="http://schemas.microsoft.com/office/drawing/2014/main" id="{5297508B-F7AF-5335-40F6-08D5762F5D43}"/>
              </a:ext>
            </a:extLst>
          </p:cNvPr>
          <p:cNvSpPr/>
          <p:nvPr/>
        </p:nvSpPr>
        <p:spPr>
          <a:xfrm>
            <a:off x="5563644" y="2546959"/>
            <a:ext cx="532356" cy="33402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Right 15">
            <a:extLst>
              <a:ext uri="{FF2B5EF4-FFF2-40B4-BE49-F238E27FC236}">
                <a16:creationId xmlns:a16="http://schemas.microsoft.com/office/drawing/2014/main" id="{75A87D62-D95A-E5CA-A4FA-2E83A4C14529}"/>
              </a:ext>
            </a:extLst>
          </p:cNvPr>
          <p:cNvSpPr/>
          <p:nvPr/>
        </p:nvSpPr>
        <p:spPr>
          <a:xfrm>
            <a:off x="8935233" y="2546959"/>
            <a:ext cx="532356" cy="33402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descr="A black and white sign&#10;&#10;Description automatically generated">
            <a:extLst>
              <a:ext uri="{FF2B5EF4-FFF2-40B4-BE49-F238E27FC236}">
                <a16:creationId xmlns:a16="http://schemas.microsoft.com/office/drawing/2014/main" id="{05C39FB6-CD36-0088-5A6A-7356AC5AB4EA}"/>
              </a:ext>
            </a:extLst>
          </p:cNvPr>
          <p:cNvPicPr>
            <a:picLocks noChangeAspect="1"/>
          </p:cNvPicPr>
          <p:nvPr/>
        </p:nvPicPr>
        <p:blipFill>
          <a:blip r:embed="rId2"/>
          <a:stretch>
            <a:fillRect/>
          </a:stretch>
        </p:blipFill>
        <p:spPr>
          <a:xfrm>
            <a:off x="1470308" y="4188519"/>
            <a:ext cx="198330" cy="599946"/>
          </a:xfrm>
          <a:prstGeom prst="rect">
            <a:avLst/>
          </a:prstGeom>
        </p:spPr>
      </p:pic>
      <p:pic>
        <p:nvPicPr>
          <p:cNvPr id="19" name="Picture 18" descr="A black square root of a square root of a square root of a square root of a square root of a square root of a square root of a square root of a square root of a square&#10;&#10;Description automatically generated">
            <a:extLst>
              <a:ext uri="{FF2B5EF4-FFF2-40B4-BE49-F238E27FC236}">
                <a16:creationId xmlns:a16="http://schemas.microsoft.com/office/drawing/2014/main" id="{EE322590-CCC8-4D47-7839-FB1BCC98ACC7}"/>
              </a:ext>
            </a:extLst>
          </p:cNvPr>
          <p:cNvPicPr>
            <a:picLocks noChangeAspect="1"/>
          </p:cNvPicPr>
          <p:nvPr/>
        </p:nvPicPr>
        <p:blipFill>
          <a:blip r:embed="rId3"/>
          <a:stretch>
            <a:fillRect/>
          </a:stretch>
        </p:blipFill>
        <p:spPr>
          <a:xfrm>
            <a:off x="746995" y="5851156"/>
            <a:ext cx="1428750" cy="771525"/>
          </a:xfrm>
          <a:prstGeom prst="rect">
            <a:avLst/>
          </a:prstGeom>
        </p:spPr>
      </p:pic>
      <p:sp>
        <p:nvSpPr>
          <p:cNvPr id="20" name="Arrow: Right 19">
            <a:extLst>
              <a:ext uri="{FF2B5EF4-FFF2-40B4-BE49-F238E27FC236}">
                <a16:creationId xmlns:a16="http://schemas.microsoft.com/office/drawing/2014/main" id="{1D2EE407-B72C-9439-17FD-D3F6551C6CDE}"/>
              </a:ext>
            </a:extLst>
          </p:cNvPr>
          <p:cNvSpPr/>
          <p:nvPr/>
        </p:nvSpPr>
        <p:spPr>
          <a:xfrm>
            <a:off x="2327754" y="6022931"/>
            <a:ext cx="532356" cy="33402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descr="A black square root of a square root of a square root of a square root of a square root of a square root of a square root of a square root of a square root of a square&#10;&#10;Description automatically generated">
            <a:extLst>
              <a:ext uri="{FF2B5EF4-FFF2-40B4-BE49-F238E27FC236}">
                <a16:creationId xmlns:a16="http://schemas.microsoft.com/office/drawing/2014/main" id="{B40AD30F-B417-72CD-C5FA-D1735566CA8E}"/>
              </a:ext>
            </a:extLst>
          </p:cNvPr>
          <p:cNvPicPr>
            <a:picLocks noChangeAspect="1"/>
          </p:cNvPicPr>
          <p:nvPr/>
        </p:nvPicPr>
        <p:blipFill>
          <a:blip r:embed="rId3"/>
          <a:stretch>
            <a:fillRect/>
          </a:stretch>
        </p:blipFill>
        <p:spPr>
          <a:xfrm>
            <a:off x="3012117" y="5840718"/>
            <a:ext cx="1428750" cy="771525"/>
          </a:xfrm>
          <a:prstGeom prst="rect">
            <a:avLst/>
          </a:prstGeom>
        </p:spPr>
      </p:pic>
      <p:sp>
        <p:nvSpPr>
          <p:cNvPr id="22" name="Arrow: Right 21">
            <a:extLst>
              <a:ext uri="{FF2B5EF4-FFF2-40B4-BE49-F238E27FC236}">
                <a16:creationId xmlns:a16="http://schemas.microsoft.com/office/drawing/2014/main" id="{3A3D76BF-08F3-7E1E-AE6D-2DCE2D29BCAE}"/>
              </a:ext>
            </a:extLst>
          </p:cNvPr>
          <p:cNvSpPr/>
          <p:nvPr/>
        </p:nvSpPr>
        <p:spPr>
          <a:xfrm>
            <a:off x="5187863" y="6022930"/>
            <a:ext cx="532356" cy="334027"/>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Content Placeholder 2">
            <a:extLst>
              <a:ext uri="{FF2B5EF4-FFF2-40B4-BE49-F238E27FC236}">
                <a16:creationId xmlns:a16="http://schemas.microsoft.com/office/drawing/2014/main" id="{CE897E7C-BE14-64C3-E55E-3868A92630FD}"/>
              </a:ext>
            </a:extLst>
          </p:cNvPr>
          <p:cNvSpPr txBox="1">
            <a:spLocks/>
          </p:cNvSpPr>
          <p:nvPr/>
        </p:nvSpPr>
        <p:spPr>
          <a:xfrm>
            <a:off x="4040189" y="5931936"/>
            <a:ext cx="1042772" cy="335907"/>
          </a:xfrm>
          <a:prstGeom prst="rect">
            <a:avLst/>
          </a:prstGeom>
          <a:solidFill>
            <a:schemeClr val="bg1"/>
          </a:solidFill>
        </p:spPr>
        <p:txBody>
          <a:bodyPr vert="horz" lIns="91440" tIns="45720" rIns="91440" bIns="45720" rtlCol="0" anchor="t">
            <a:normAutofit fontScale="85000" lnSpcReduction="20000"/>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(1920 J)</a:t>
            </a:r>
          </a:p>
        </p:txBody>
      </p:sp>
      <p:sp>
        <p:nvSpPr>
          <p:cNvPr id="25" name="Content Placeholder 2">
            <a:extLst>
              <a:ext uri="{FF2B5EF4-FFF2-40B4-BE49-F238E27FC236}">
                <a16:creationId xmlns:a16="http://schemas.microsoft.com/office/drawing/2014/main" id="{63E01882-32C7-9143-18DE-D85015BAE6F3}"/>
              </a:ext>
            </a:extLst>
          </p:cNvPr>
          <p:cNvSpPr txBox="1">
            <a:spLocks/>
          </p:cNvSpPr>
          <p:nvPr/>
        </p:nvSpPr>
        <p:spPr>
          <a:xfrm>
            <a:off x="3779230" y="6339031"/>
            <a:ext cx="1042772" cy="335907"/>
          </a:xfrm>
          <a:prstGeom prst="rect">
            <a:avLst/>
          </a:prstGeom>
          <a:solidFill>
            <a:schemeClr val="bg1"/>
          </a:solidFill>
        </p:spPr>
        <p:txBody>
          <a:bodyPr vert="horz" lIns="91440" tIns="45720" rIns="91440" bIns="45720" rtlCol="0" anchor="t">
            <a:normAutofit fontScale="85000" lnSpcReduction="20000"/>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(60 kg)</a:t>
            </a:r>
          </a:p>
        </p:txBody>
      </p:sp>
      <p:pic>
        <p:nvPicPr>
          <p:cNvPr id="26" name="Picture 25">
            <a:extLst>
              <a:ext uri="{FF2B5EF4-FFF2-40B4-BE49-F238E27FC236}">
                <a16:creationId xmlns:a16="http://schemas.microsoft.com/office/drawing/2014/main" id="{3080A96D-FCC1-A67F-66DB-F59B64EC4F4C}"/>
              </a:ext>
            </a:extLst>
          </p:cNvPr>
          <p:cNvPicPr>
            <a:picLocks noChangeAspect="1"/>
          </p:cNvPicPr>
          <p:nvPr/>
        </p:nvPicPr>
        <p:blipFill>
          <a:blip r:embed="rId4"/>
          <a:stretch>
            <a:fillRect/>
          </a:stretch>
        </p:blipFill>
        <p:spPr>
          <a:xfrm>
            <a:off x="6095217" y="6102654"/>
            <a:ext cx="419100" cy="247650"/>
          </a:xfrm>
          <a:prstGeom prst="rect">
            <a:avLst/>
          </a:prstGeom>
        </p:spPr>
      </p:pic>
      <p:sp>
        <p:nvSpPr>
          <p:cNvPr id="27" name="Content Placeholder 2">
            <a:extLst>
              <a:ext uri="{FF2B5EF4-FFF2-40B4-BE49-F238E27FC236}">
                <a16:creationId xmlns:a16="http://schemas.microsoft.com/office/drawing/2014/main" id="{CBCF40C7-56D6-253C-F446-E278550924C3}"/>
              </a:ext>
            </a:extLst>
          </p:cNvPr>
          <p:cNvSpPr txBox="1">
            <a:spLocks/>
          </p:cNvSpPr>
          <p:nvPr/>
        </p:nvSpPr>
        <p:spPr>
          <a:xfrm>
            <a:off x="6451449" y="6057195"/>
            <a:ext cx="1042772" cy="335907"/>
          </a:xfrm>
          <a:prstGeom prst="rect">
            <a:avLst/>
          </a:prstGeom>
          <a:solidFill>
            <a:schemeClr val="bg1"/>
          </a:solidFill>
        </p:spPr>
        <p:txBody>
          <a:bodyPr vert="horz" lIns="91440" tIns="45720" rIns="91440" bIns="45720" rtlCol="0" anchor="t">
            <a:normAutofit fontScale="85000" lnSpcReduction="20000"/>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8 m/s</a:t>
            </a:r>
          </a:p>
        </p:txBody>
      </p:sp>
      <p:sp>
        <p:nvSpPr>
          <p:cNvPr id="28" name="Rectangle 27">
            <a:extLst>
              <a:ext uri="{FF2B5EF4-FFF2-40B4-BE49-F238E27FC236}">
                <a16:creationId xmlns:a16="http://schemas.microsoft.com/office/drawing/2014/main" id="{6C209375-44BB-1AD1-3591-C7520FD11DF1}"/>
              </a:ext>
            </a:extLst>
          </p:cNvPr>
          <p:cNvSpPr/>
          <p:nvPr/>
        </p:nvSpPr>
        <p:spPr>
          <a:xfrm>
            <a:off x="5835041" y="5928985"/>
            <a:ext cx="1471808" cy="574108"/>
          </a:xfrm>
          <a:prstGeom prst="rect">
            <a:avLst/>
          </a:prstGeom>
          <a:noFill/>
          <a:ln w="5715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black and white text&#10;&#10;Description automatically generated">
            <a:extLst>
              <a:ext uri="{FF2B5EF4-FFF2-40B4-BE49-F238E27FC236}">
                <a16:creationId xmlns:a16="http://schemas.microsoft.com/office/drawing/2014/main" id="{A430B1CC-7165-C8CD-8E9D-E167050CD8F4}"/>
              </a:ext>
            </a:extLst>
          </p:cNvPr>
          <p:cNvPicPr>
            <a:picLocks noChangeAspect="1"/>
          </p:cNvPicPr>
          <p:nvPr/>
        </p:nvPicPr>
        <p:blipFill>
          <a:blip r:embed="rId5"/>
          <a:stretch>
            <a:fillRect/>
          </a:stretch>
        </p:blipFill>
        <p:spPr>
          <a:xfrm>
            <a:off x="828219" y="5117731"/>
            <a:ext cx="619125" cy="714375"/>
          </a:xfrm>
          <a:prstGeom prst="rect">
            <a:avLst/>
          </a:prstGeom>
        </p:spPr>
      </p:pic>
      <p:sp>
        <p:nvSpPr>
          <p:cNvPr id="7" name="Content Placeholder 2">
            <a:extLst>
              <a:ext uri="{FF2B5EF4-FFF2-40B4-BE49-F238E27FC236}">
                <a16:creationId xmlns:a16="http://schemas.microsoft.com/office/drawing/2014/main" id="{A6AEE059-48EC-64FD-DD55-E9F0EFCB477D}"/>
              </a:ext>
            </a:extLst>
          </p:cNvPr>
          <p:cNvSpPr txBox="1">
            <a:spLocks/>
          </p:cNvSpPr>
          <p:nvPr/>
        </p:nvSpPr>
        <p:spPr>
          <a:xfrm>
            <a:off x="1754189" y="5952812"/>
            <a:ext cx="531293" cy="335907"/>
          </a:xfrm>
          <a:prstGeom prst="rect">
            <a:avLst/>
          </a:prstGeom>
          <a:solidFill>
            <a:schemeClr val="bg1"/>
          </a:solidFill>
        </p:spPr>
        <p:txBody>
          <a:bodyPr vert="horz" lIns="91440" tIns="45720" rIns="91440" bIns="45720" rtlCol="0" anchor="t">
            <a:normAutofit fontScale="85000" lnSpcReduction="20000"/>
          </a:bodyPr>
          <a:lst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E</a:t>
            </a:r>
            <a:r>
              <a:rPr lang="en-US" b="1" baseline="-25000" dirty="0"/>
              <a:t>k</a:t>
            </a:r>
          </a:p>
        </p:txBody>
      </p:sp>
    </p:spTree>
    <p:extLst>
      <p:ext uri="{BB962C8B-B14F-4D97-AF65-F5344CB8AC3E}">
        <p14:creationId xmlns:p14="http://schemas.microsoft.com/office/powerpoint/2010/main" val="1019110497"/>
      </p:ext>
    </p:extLst>
  </p:cSld>
  <p:clrMapOvr>
    <a:masterClrMapping/>
  </p:clrMapOvr>
</p:sld>
</file>

<file path=ppt/theme/theme1.xml><?xml version="1.0" encoding="utf-8"?>
<a:theme xmlns:a="http://schemas.openxmlformats.org/drawingml/2006/main" name="ChronicleVTI">
  <a:themeElements>
    <a:clrScheme name="AnalogousFromRegularSeedRightStep">
      <a:dk1>
        <a:srgbClr val="000000"/>
      </a:dk1>
      <a:lt1>
        <a:srgbClr val="FFFFFF"/>
      </a:lt1>
      <a:dk2>
        <a:srgbClr val="31321C"/>
      </a:dk2>
      <a:lt2>
        <a:srgbClr val="F0F1F3"/>
      </a:lt2>
      <a:accent1>
        <a:srgbClr val="DA9427"/>
      </a:accent1>
      <a:accent2>
        <a:srgbClr val="A2A712"/>
      </a:accent2>
      <a:accent3>
        <a:srgbClr val="72B420"/>
      </a:accent3>
      <a:accent4>
        <a:srgbClr val="2BB814"/>
      </a:accent4>
      <a:accent5>
        <a:srgbClr val="21B94B"/>
      </a:accent5>
      <a:accent6>
        <a:srgbClr val="14B785"/>
      </a:accent6>
      <a:hlink>
        <a:srgbClr val="4B79C3"/>
      </a:hlink>
      <a:folHlink>
        <a:srgbClr val="7F7F7F"/>
      </a:folHlink>
    </a:clrScheme>
    <a:fontScheme name="Univers Calisto">
      <a:majorFont>
        <a:latin typeface="Univers Condensed"/>
        <a:ea typeface=""/>
        <a:cs typeface=""/>
      </a:majorFont>
      <a:minorFont>
        <a:latin typeface="Calisto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hronicleVTI" id="{508E4D90-5116-4BF0-876B-3F422DD1F65F}" vid="{AA21DC3D-92A8-43A4-8358-ED428371CD55}"/>
    </a:ext>
  </a:extLst>
</a:theme>
</file>

<file path=docProps/app.xml><?xml version="1.0" encoding="utf-8"?>
<Properties xmlns="http://schemas.openxmlformats.org/officeDocument/2006/extended-properties" xmlns:vt="http://schemas.openxmlformats.org/officeDocument/2006/docPropsVTypes">
  <Template>office theme</Template>
  <TotalTime>1</TotalTime>
  <Words>1356</Words>
  <Application>Microsoft Macintosh PowerPoint</Application>
  <PresentationFormat>Widescreen</PresentationFormat>
  <Paragraphs>126</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Calisto MT</vt:lpstr>
      <vt:lpstr>Courier New</vt:lpstr>
      <vt:lpstr>Univers Condensed</vt:lpstr>
      <vt:lpstr>ChronicleVTI</vt:lpstr>
      <vt:lpstr>Science 10 Learning Guide 9 Potential and Kinetic Energy</vt:lpstr>
      <vt:lpstr>Most of the types of energy can be classified as Potential or Kinetic Energy</vt:lpstr>
      <vt:lpstr>Stored, potential energy can be converted in kinetic, movement energy</vt:lpstr>
      <vt:lpstr>Stored, potential energy can be converted in kinetic, movement energy</vt:lpstr>
      <vt:lpstr>Stored, potential energy can be converted in kinetic, movement energy</vt:lpstr>
      <vt:lpstr>Calculating Potential Energy with our good friend, math!</vt:lpstr>
      <vt:lpstr>Example Questions for Potential energy</vt:lpstr>
      <vt:lpstr>Calculating Kinetic Energy with our good friend, math!</vt:lpstr>
      <vt:lpstr>Example Questions for Kinetic energy</vt:lpstr>
      <vt:lpstr>Sample questions</vt:lpstr>
      <vt:lpstr>Sample questions</vt:lpstr>
      <vt:lpstr>Sample questions</vt:lpstr>
      <vt:lpstr>Sample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Lani Knowles</cp:lastModifiedBy>
  <cp:revision>824</cp:revision>
  <dcterms:created xsi:type="dcterms:W3CDTF">2024-04-03T01:33:37Z</dcterms:created>
  <dcterms:modified xsi:type="dcterms:W3CDTF">2024-04-03T18:51:32Z</dcterms:modified>
</cp:coreProperties>
</file>