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70" r:id="rId5"/>
    <p:sldId id="259" r:id="rId6"/>
    <p:sldId id="261" r:id="rId7"/>
    <p:sldId id="264" r:id="rId8"/>
    <p:sldId id="260" r:id="rId9"/>
    <p:sldId id="265" r:id="rId10"/>
    <p:sldId id="266" r:id="rId11"/>
    <p:sldId id="268" r:id="rId12"/>
    <p:sldId id="269" r:id="rId13"/>
    <p:sldId id="263" r:id="rId14"/>
    <p:sldId id="262"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A83E2-6EC6-2BED-F774-9AC4EACFA8FE}" v="278" dt="2023-10-03T19:57:27.864"/>
    <p1510:client id="{2B3192DE-3B1A-2C61-CB95-6EECD0E0EF15}" v="2017" dt="2023-10-04T04:43:29.297"/>
    <p1510:client id="{71C46427-E72F-45F3-B220-2426765C49D7}" v="50" dt="2023-10-03T17:29:34.103"/>
    <p1510:client id="{873CCC52-A6BE-165E-07DA-9BBC873C473F}" v="821" dt="2023-10-03T22:06:19.883"/>
    <p1510:client id="{9D4D8EC3-E47B-7229-9071-BB646A2316E4}" v="607" dt="2023-10-03T20:59:10.214"/>
    <p1510:client id="{FA4A2FEC-6FAF-504D-88F5-98A868113BE7}" v="72" dt="2023-10-03T18:47:30.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varScale="1">
        <p:scale>
          <a:sx n="115" d="100"/>
          <a:sy n="115" d="100"/>
        </p:scale>
        <p:origin x="22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10/4/23</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44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10/4/23</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11887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10/4/23</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5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10/4/23</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59987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10/4/23</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55027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10/4/23</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26607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10/4/23</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26182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10/4/23</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91467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10/4/23</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33516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10/4/23</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29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10/4/23</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84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10/4/23</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6837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8F626F98-F213-4034-8836-88A71501D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0C36568-FDB7-7067-D4AC-D5C6DDE9A773}"/>
              </a:ext>
            </a:extLst>
          </p:cNvPr>
          <p:cNvPicPr>
            <a:picLocks noChangeAspect="1"/>
          </p:cNvPicPr>
          <p:nvPr/>
        </p:nvPicPr>
        <p:blipFill rotWithShape="1">
          <a:blip r:embed="rId2">
            <a:alphaModFix amt="60000"/>
          </a:blip>
          <a:srcRect r="37500" b="37500"/>
          <a:stretch/>
        </p:blipFill>
        <p:spPr>
          <a:xfrm>
            <a:off x="20" y="1"/>
            <a:ext cx="12191980" cy="6857999"/>
          </a:xfrm>
          <a:prstGeom prst="rect">
            <a:avLst/>
          </a:prstGeom>
        </p:spPr>
      </p:pic>
      <p:sp useBgFill="1">
        <p:nvSpPr>
          <p:cNvPr id="7" name="Freeform: Shape 6">
            <a:extLst>
              <a:ext uri="{FF2B5EF4-FFF2-40B4-BE49-F238E27FC236}">
                <a16:creationId xmlns:a16="http://schemas.microsoft.com/office/drawing/2014/main" id="{6B3DAACF-D844-4480-94BE-2DE00ABEE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75199" y="726177"/>
            <a:ext cx="5241603" cy="5343721"/>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5805" h="5429563">
                <a:moveTo>
                  <a:pt x="5325805" y="2714782"/>
                </a:moveTo>
                <a:cubicBezTo>
                  <a:pt x="5325805" y="4214114"/>
                  <a:pt x="4110356" y="5429563"/>
                  <a:pt x="2611024" y="5429563"/>
                </a:cubicBezTo>
                <a:lnTo>
                  <a:pt x="1942188" y="5429563"/>
                </a:lnTo>
                <a:lnTo>
                  <a:pt x="668836" y="5429563"/>
                </a:lnTo>
                <a:lnTo>
                  <a:pt x="0" y="5429563"/>
                </a:lnTo>
                <a:lnTo>
                  <a:pt x="0" y="0"/>
                </a:lnTo>
                <a:lnTo>
                  <a:pt x="668836" y="0"/>
                </a:lnTo>
                <a:lnTo>
                  <a:pt x="1942188" y="0"/>
                </a:lnTo>
                <a:lnTo>
                  <a:pt x="2611024" y="0"/>
                </a:lnTo>
                <a:cubicBezTo>
                  <a:pt x="4110356" y="0"/>
                  <a:pt x="5325805" y="1215450"/>
                  <a:pt x="5325805" y="2714782"/>
                </a:cubicBez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524000" y="1336430"/>
            <a:ext cx="9144000" cy="2820573"/>
          </a:xfrm>
        </p:spPr>
        <p:txBody>
          <a:bodyPr>
            <a:normAutofit/>
          </a:bodyPr>
          <a:lstStyle/>
          <a:p>
            <a:pPr algn="ctr"/>
            <a:r>
              <a:rPr lang="en-US" sz="6600">
                <a:ea typeface="Calibri Light"/>
                <a:cs typeface="Calibri Light"/>
              </a:rPr>
              <a:t>Natural and Artificial Selection</a:t>
            </a:r>
            <a:endParaRPr lang="en-US" sz="6600"/>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894E-E307-388E-4E97-D19D511B1A98}"/>
              </a:ext>
            </a:extLst>
          </p:cNvPr>
          <p:cNvSpPr>
            <a:spLocks noGrp="1"/>
          </p:cNvSpPr>
          <p:nvPr>
            <p:ph type="title"/>
          </p:nvPr>
        </p:nvSpPr>
        <p:spPr>
          <a:xfrm>
            <a:off x="762941" y="378452"/>
            <a:ext cx="10515600" cy="1116811"/>
          </a:xfrm>
        </p:spPr>
        <p:txBody>
          <a:bodyPr/>
          <a:lstStyle/>
          <a:p>
            <a:r>
              <a:rPr lang="en-US" dirty="0"/>
              <a:t>Proof for Evolution</a:t>
            </a:r>
          </a:p>
        </p:txBody>
      </p:sp>
      <p:sp>
        <p:nvSpPr>
          <p:cNvPr id="3" name="Content Placeholder 2">
            <a:extLst>
              <a:ext uri="{FF2B5EF4-FFF2-40B4-BE49-F238E27FC236}">
                <a16:creationId xmlns:a16="http://schemas.microsoft.com/office/drawing/2014/main" id="{6CABA0C6-9A47-62DA-22A8-F59F2B7D4B0E}"/>
              </a:ext>
            </a:extLst>
          </p:cNvPr>
          <p:cNvSpPr>
            <a:spLocks noGrp="1"/>
          </p:cNvSpPr>
          <p:nvPr>
            <p:ph idx="1"/>
          </p:nvPr>
        </p:nvSpPr>
        <p:spPr>
          <a:xfrm>
            <a:off x="106680" y="1495263"/>
            <a:ext cx="7139845" cy="5335692"/>
          </a:xfrm>
        </p:spPr>
        <p:txBody>
          <a:bodyPr vert="horz" lIns="91440" tIns="45720" rIns="91440" bIns="45720" rtlCol="0" anchor="t">
            <a:normAutofit fontScale="92500" lnSpcReduction="10000"/>
          </a:bodyPr>
          <a:lstStyle/>
          <a:p>
            <a:r>
              <a:rPr lang="en-US" sz="2400" dirty="0">
                <a:latin typeface="Times New Roman"/>
                <a:cs typeface="Times New Roman"/>
              </a:rPr>
              <a:t>The fossil record also supports the DNA predictions we have made, as new fossils "fill in" more entries or steps (“The missing link)”in the phylogenetic trees.</a:t>
            </a:r>
          </a:p>
          <a:p>
            <a:endParaRPr lang="en-US" sz="2400" dirty="0">
              <a:latin typeface="Times New Roman"/>
              <a:cs typeface="Times New Roman"/>
            </a:endParaRPr>
          </a:p>
          <a:p>
            <a:r>
              <a:rPr lang="en-US" sz="2400" dirty="0">
                <a:latin typeface="Times New Roman"/>
                <a:cs typeface="Times New Roman"/>
              </a:rPr>
              <a:t>There are also </a:t>
            </a:r>
            <a:r>
              <a:rPr lang="en-US" sz="2400" b="1" dirty="0">
                <a:latin typeface="Times New Roman"/>
                <a:cs typeface="Times New Roman"/>
              </a:rPr>
              <a:t>vestigial structures</a:t>
            </a:r>
            <a:r>
              <a:rPr lang="en-US" sz="2400" dirty="0">
                <a:latin typeface="Times New Roman"/>
                <a:cs typeface="Times New Roman"/>
              </a:rPr>
              <a:t>, which are limbs or other parts of a species that serve no purpose in the organism. Examples include "legs”(leg bones) in whales, or a human appendix. </a:t>
            </a:r>
          </a:p>
          <a:p>
            <a:endParaRPr lang="en-US" sz="2400" u="sng" dirty="0">
              <a:latin typeface="Times New Roman"/>
              <a:cs typeface="Times New Roman"/>
            </a:endParaRPr>
          </a:p>
          <a:p>
            <a:r>
              <a:rPr lang="en-US" sz="2400" dirty="0">
                <a:latin typeface="Times New Roman"/>
                <a:cs typeface="Times New Roman"/>
              </a:rPr>
              <a:t>We have concluded vestigial structures are structures that the organisms evolved away from using, but have not yet been "selected" by nature to get rid of them, since they do not affect survival.</a:t>
            </a:r>
          </a:p>
        </p:txBody>
      </p:sp>
      <p:pic>
        <p:nvPicPr>
          <p:cNvPr id="8" name="Picture 7" descr="Where is the 'leg' of a whale? - Quora">
            <a:extLst>
              <a:ext uri="{FF2B5EF4-FFF2-40B4-BE49-F238E27FC236}">
                <a16:creationId xmlns:a16="http://schemas.microsoft.com/office/drawing/2014/main" id="{DB7617C9-6B38-A7D8-36FB-65E00931B3F1}"/>
              </a:ext>
            </a:extLst>
          </p:cNvPr>
          <p:cNvPicPr>
            <a:picLocks noChangeAspect="1"/>
          </p:cNvPicPr>
          <p:nvPr/>
        </p:nvPicPr>
        <p:blipFill>
          <a:blip r:embed="rId2"/>
          <a:stretch>
            <a:fillRect/>
          </a:stretch>
        </p:blipFill>
        <p:spPr>
          <a:xfrm>
            <a:off x="7358473" y="2689339"/>
            <a:ext cx="4116681" cy="4141616"/>
          </a:xfrm>
          <a:prstGeom prst="rect">
            <a:avLst/>
          </a:prstGeom>
        </p:spPr>
      </p:pic>
      <p:pic>
        <p:nvPicPr>
          <p:cNvPr id="9" name="Picture 8" descr="Appendix | Definition, Location, Function, &amp; Facts | Britannica">
            <a:extLst>
              <a:ext uri="{FF2B5EF4-FFF2-40B4-BE49-F238E27FC236}">
                <a16:creationId xmlns:a16="http://schemas.microsoft.com/office/drawing/2014/main" id="{5EA162BD-7B6A-67AF-6912-9A5062080F5D}"/>
              </a:ext>
            </a:extLst>
          </p:cNvPr>
          <p:cNvPicPr>
            <a:picLocks noChangeAspect="1"/>
          </p:cNvPicPr>
          <p:nvPr/>
        </p:nvPicPr>
        <p:blipFill>
          <a:blip r:embed="rId3"/>
          <a:stretch>
            <a:fillRect/>
          </a:stretch>
        </p:blipFill>
        <p:spPr>
          <a:xfrm>
            <a:off x="8101660" y="62075"/>
            <a:ext cx="3288829" cy="2519331"/>
          </a:xfrm>
          <a:prstGeom prst="rect">
            <a:avLst/>
          </a:prstGeom>
        </p:spPr>
      </p:pic>
    </p:spTree>
    <p:extLst>
      <p:ext uri="{BB962C8B-B14F-4D97-AF65-F5344CB8AC3E}">
        <p14:creationId xmlns:p14="http://schemas.microsoft.com/office/powerpoint/2010/main" val="31307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894E-E307-388E-4E97-D19D511B1A98}"/>
              </a:ext>
            </a:extLst>
          </p:cNvPr>
          <p:cNvSpPr>
            <a:spLocks noGrp="1"/>
          </p:cNvSpPr>
          <p:nvPr>
            <p:ph type="title"/>
          </p:nvPr>
        </p:nvSpPr>
        <p:spPr/>
        <p:txBody>
          <a:bodyPr/>
          <a:lstStyle/>
          <a:p>
            <a:r>
              <a:rPr lang="en-US" dirty="0"/>
              <a:t>Proof for Evolution</a:t>
            </a:r>
          </a:p>
        </p:txBody>
      </p:sp>
      <p:sp>
        <p:nvSpPr>
          <p:cNvPr id="3" name="Content Placeholder 2">
            <a:extLst>
              <a:ext uri="{FF2B5EF4-FFF2-40B4-BE49-F238E27FC236}">
                <a16:creationId xmlns:a16="http://schemas.microsoft.com/office/drawing/2014/main" id="{6CABA0C6-9A47-62DA-22A8-F59F2B7D4B0E}"/>
              </a:ext>
            </a:extLst>
          </p:cNvPr>
          <p:cNvSpPr>
            <a:spLocks noGrp="1"/>
          </p:cNvSpPr>
          <p:nvPr>
            <p:ph idx="1"/>
          </p:nvPr>
        </p:nvSpPr>
        <p:spPr>
          <a:xfrm>
            <a:off x="659460" y="1873321"/>
            <a:ext cx="4871156" cy="4980281"/>
          </a:xfrm>
        </p:spPr>
        <p:txBody>
          <a:bodyPr vert="horz" lIns="91440" tIns="45720" rIns="91440" bIns="45720" rtlCol="0" anchor="t">
            <a:normAutofit/>
          </a:bodyPr>
          <a:lstStyle/>
          <a:p>
            <a:r>
              <a:rPr lang="en-US" dirty="0">
                <a:latin typeface="Times New Roman"/>
                <a:cs typeface="Times New Roman"/>
              </a:rPr>
              <a:t>There are many more pieces of evidence too, such as geographical separation evidence </a:t>
            </a:r>
          </a:p>
          <a:p>
            <a:r>
              <a:rPr lang="en-US" dirty="0">
                <a:latin typeface="Times New Roman"/>
                <a:cs typeface="Times New Roman"/>
              </a:rPr>
              <a:t>Populations separated by geography adapt to different conditions, and therefore end up evolving into different species.</a:t>
            </a:r>
          </a:p>
          <a:p>
            <a:r>
              <a:rPr lang="en-US" dirty="0">
                <a:latin typeface="Times New Roman"/>
                <a:cs typeface="Times New Roman"/>
              </a:rPr>
              <a:t>The diagram shows the stickleback fish, a fish with different subspecies all over the world. Many British Columbia lakes and geographical events, like mudslides, separated them and resulted in Stickleback which adapted in different ways.</a:t>
            </a:r>
          </a:p>
        </p:txBody>
      </p:sp>
      <p:pic>
        <p:nvPicPr>
          <p:cNvPr id="4" name="Picture 3" descr="A map of a river with several fish&#10;&#10;Description automatically generated">
            <a:extLst>
              <a:ext uri="{FF2B5EF4-FFF2-40B4-BE49-F238E27FC236}">
                <a16:creationId xmlns:a16="http://schemas.microsoft.com/office/drawing/2014/main" id="{0FB9F5B2-DDA8-778B-5AAB-B5D208F4275C}"/>
              </a:ext>
            </a:extLst>
          </p:cNvPr>
          <p:cNvPicPr>
            <a:picLocks noChangeAspect="1"/>
          </p:cNvPicPr>
          <p:nvPr/>
        </p:nvPicPr>
        <p:blipFill>
          <a:blip r:embed="rId2"/>
          <a:stretch>
            <a:fillRect/>
          </a:stretch>
        </p:blipFill>
        <p:spPr>
          <a:xfrm>
            <a:off x="5956772" y="1958970"/>
            <a:ext cx="5932310" cy="4859173"/>
          </a:xfrm>
          <a:prstGeom prst="rect">
            <a:avLst/>
          </a:prstGeom>
        </p:spPr>
      </p:pic>
      <p:pic>
        <p:nvPicPr>
          <p:cNvPr id="5" name="Picture 4" descr="STICKLEBACKS REVEAL SECRETS TO EVOLUTIONARY CHANGE IN STANFORD STUDY | News  Center | Stanford Medicine">
            <a:extLst>
              <a:ext uri="{FF2B5EF4-FFF2-40B4-BE49-F238E27FC236}">
                <a16:creationId xmlns:a16="http://schemas.microsoft.com/office/drawing/2014/main" id="{9989C4B4-A8DD-6C3F-94DD-55463C7FF103}"/>
              </a:ext>
            </a:extLst>
          </p:cNvPr>
          <p:cNvPicPr>
            <a:picLocks noChangeAspect="1"/>
          </p:cNvPicPr>
          <p:nvPr/>
        </p:nvPicPr>
        <p:blipFill>
          <a:blip r:embed="rId3"/>
          <a:stretch>
            <a:fillRect/>
          </a:stretch>
        </p:blipFill>
        <p:spPr>
          <a:xfrm>
            <a:off x="8891882" y="55227"/>
            <a:ext cx="2997200" cy="2025027"/>
          </a:xfrm>
          <a:prstGeom prst="rect">
            <a:avLst/>
          </a:prstGeom>
        </p:spPr>
      </p:pic>
    </p:spTree>
    <p:extLst>
      <p:ext uri="{BB962C8B-B14F-4D97-AF65-F5344CB8AC3E}">
        <p14:creationId xmlns:p14="http://schemas.microsoft.com/office/powerpoint/2010/main" val="8934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894E-E307-388E-4E97-D19D511B1A98}"/>
              </a:ext>
            </a:extLst>
          </p:cNvPr>
          <p:cNvSpPr>
            <a:spLocks noGrp="1"/>
          </p:cNvSpPr>
          <p:nvPr>
            <p:ph type="title"/>
          </p:nvPr>
        </p:nvSpPr>
        <p:spPr/>
        <p:txBody>
          <a:bodyPr>
            <a:normAutofit fontScale="90000"/>
          </a:bodyPr>
          <a:lstStyle/>
          <a:p>
            <a:r>
              <a:rPr lang="en-US" dirty="0"/>
              <a:t>Other factors that impact Evolution</a:t>
            </a:r>
          </a:p>
        </p:txBody>
      </p:sp>
      <p:sp>
        <p:nvSpPr>
          <p:cNvPr id="3" name="Content Placeholder 2">
            <a:extLst>
              <a:ext uri="{FF2B5EF4-FFF2-40B4-BE49-F238E27FC236}">
                <a16:creationId xmlns:a16="http://schemas.microsoft.com/office/drawing/2014/main" id="{6CABA0C6-9A47-62DA-22A8-F59F2B7D4B0E}"/>
              </a:ext>
            </a:extLst>
          </p:cNvPr>
          <p:cNvSpPr>
            <a:spLocks noGrp="1"/>
          </p:cNvSpPr>
          <p:nvPr>
            <p:ph idx="1"/>
          </p:nvPr>
        </p:nvSpPr>
        <p:spPr>
          <a:xfrm>
            <a:off x="659460" y="1873321"/>
            <a:ext cx="4871156" cy="4980281"/>
          </a:xfrm>
        </p:spPr>
        <p:txBody>
          <a:bodyPr vert="horz" lIns="91440" tIns="45720" rIns="91440" bIns="45720" rtlCol="0" anchor="t">
            <a:normAutofit/>
          </a:bodyPr>
          <a:lstStyle/>
          <a:p>
            <a:r>
              <a:rPr lang="en-US" b="1" dirty="0">
                <a:latin typeface="Times New Roman"/>
                <a:cs typeface="Times New Roman"/>
              </a:rPr>
              <a:t>Genetic Drift</a:t>
            </a:r>
            <a:r>
              <a:rPr lang="en-US" dirty="0">
                <a:latin typeface="Times New Roman"/>
                <a:cs typeface="Times New Roman"/>
              </a:rPr>
              <a:t> – When a </a:t>
            </a:r>
            <a:r>
              <a:rPr lang="en-US" u="sng" dirty="0">
                <a:latin typeface="Times New Roman"/>
                <a:cs typeface="Times New Roman"/>
              </a:rPr>
              <a:t>random event causes changes</a:t>
            </a:r>
            <a:r>
              <a:rPr lang="en-US" dirty="0">
                <a:latin typeface="Times New Roman"/>
                <a:cs typeface="Times New Roman"/>
              </a:rPr>
              <a:t> to a population that </a:t>
            </a:r>
            <a:r>
              <a:rPr lang="en-US" u="sng" dirty="0">
                <a:latin typeface="Times New Roman"/>
                <a:cs typeface="Times New Roman"/>
              </a:rPr>
              <a:t>does not reflect the strength of a trait</a:t>
            </a:r>
            <a:r>
              <a:rPr lang="en-US" dirty="0">
                <a:latin typeface="Times New Roman"/>
                <a:cs typeface="Times New Roman"/>
              </a:rPr>
              <a:t>. </a:t>
            </a:r>
            <a:endParaRPr lang="en-US"/>
          </a:p>
          <a:p>
            <a:r>
              <a:rPr lang="en-US" dirty="0">
                <a:latin typeface="Times New Roman"/>
                <a:cs typeface="Times New Roman"/>
              </a:rPr>
              <a:t>Example: Being a brown bug had nothing to do with the student stepping on the green bugs. It was a random event.</a:t>
            </a:r>
            <a:endParaRPr lang="en-US" dirty="0"/>
          </a:p>
          <a:p>
            <a:r>
              <a:rPr lang="en-US" b="1" dirty="0">
                <a:latin typeface="Times New Roman"/>
                <a:cs typeface="Times New Roman"/>
              </a:rPr>
              <a:t>Genetic Shift</a:t>
            </a:r>
            <a:r>
              <a:rPr lang="en-US" dirty="0">
                <a:latin typeface="Times New Roman"/>
                <a:cs typeface="Times New Roman"/>
              </a:rPr>
              <a:t> – A sudden change to a genetically determined trait, typically caused by a random mutation.</a:t>
            </a:r>
          </a:p>
          <a:p>
            <a:r>
              <a:rPr lang="en-US" dirty="0">
                <a:latin typeface="Times New Roman"/>
                <a:cs typeface="Times New Roman"/>
              </a:rPr>
              <a:t>Example: Viruses are the kings/queens of evolution. They mutate and exchange DNA randomly all the time to better attack their hosts and avoid the immune system.</a:t>
            </a:r>
          </a:p>
        </p:txBody>
      </p:sp>
      <p:pic>
        <p:nvPicPr>
          <p:cNvPr id="6" name="Picture 5" descr="Genetic drift - Understanding Evolution">
            <a:extLst>
              <a:ext uri="{FF2B5EF4-FFF2-40B4-BE49-F238E27FC236}">
                <a16:creationId xmlns:a16="http://schemas.microsoft.com/office/drawing/2014/main" id="{831C0B61-1E56-4E94-C103-D25317D14E8E}"/>
              </a:ext>
            </a:extLst>
          </p:cNvPr>
          <p:cNvPicPr>
            <a:picLocks noChangeAspect="1"/>
          </p:cNvPicPr>
          <p:nvPr/>
        </p:nvPicPr>
        <p:blipFill>
          <a:blip r:embed="rId2"/>
          <a:stretch>
            <a:fillRect/>
          </a:stretch>
        </p:blipFill>
        <p:spPr>
          <a:xfrm>
            <a:off x="6276394" y="1816999"/>
            <a:ext cx="5302013" cy="4086270"/>
          </a:xfrm>
          <a:prstGeom prst="rect">
            <a:avLst/>
          </a:prstGeom>
        </p:spPr>
      </p:pic>
    </p:spTree>
    <p:extLst>
      <p:ext uri="{BB962C8B-B14F-4D97-AF65-F5344CB8AC3E}">
        <p14:creationId xmlns:p14="http://schemas.microsoft.com/office/powerpoint/2010/main" val="3225326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78D5-B116-4A36-8C6F-F6F7F0C5F8C3}"/>
              </a:ext>
            </a:extLst>
          </p:cNvPr>
          <p:cNvSpPr>
            <a:spLocks noGrp="1"/>
          </p:cNvSpPr>
          <p:nvPr>
            <p:ph type="title"/>
          </p:nvPr>
        </p:nvSpPr>
        <p:spPr/>
        <p:txBody>
          <a:bodyPr>
            <a:normAutofit/>
          </a:bodyPr>
          <a:lstStyle/>
          <a:p>
            <a:r>
              <a:rPr lang="en-US" dirty="0"/>
              <a:t>Adaptive Radiation</a:t>
            </a:r>
          </a:p>
        </p:txBody>
      </p:sp>
      <p:sp>
        <p:nvSpPr>
          <p:cNvPr id="3" name="Content Placeholder 2">
            <a:extLst>
              <a:ext uri="{FF2B5EF4-FFF2-40B4-BE49-F238E27FC236}">
                <a16:creationId xmlns:a16="http://schemas.microsoft.com/office/drawing/2014/main" id="{2ABB8FA4-0A4F-231A-3803-97DF58929268}"/>
              </a:ext>
            </a:extLst>
          </p:cNvPr>
          <p:cNvSpPr>
            <a:spLocks noGrp="1"/>
          </p:cNvSpPr>
          <p:nvPr>
            <p:ph idx="1"/>
          </p:nvPr>
        </p:nvSpPr>
        <p:spPr>
          <a:xfrm>
            <a:off x="838200" y="1712069"/>
            <a:ext cx="4513249" cy="5148715"/>
          </a:xfrm>
        </p:spPr>
        <p:txBody>
          <a:bodyPr vert="horz" lIns="91440" tIns="45720" rIns="91440" bIns="45720" rtlCol="0" anchor="t">
            <a:normAutofit/>
          </a:bodyPr>
          <a:lstStyle/>
          <a:p>
            <a:r>
              <a:rPr lang="en-US" sz="2400" dirty="0">
                <a:latin typeface="Times New Roman"/>
                <a:cs typeface="Times New Roman"/>
              </a:rPr>
              <a:t>Sometimes many new species can evolve from the same </a:t>
            </a:r>
            <a:r>
              <a:rPr lang="en-US" sz="2400" u="sng" dirty="0">
                <a:latin typeface="Times New Roman"/>
                <a:cs typeface="Times New Roman"/>
              </a:rPr>
              <a:t>common ancestor</a:t>
            </a:r>
            <a:r>
              <a:rPr lang="en-US" sz="2400" dirty="0">
                <a:latin typeface="Times New Roman"/>
                <a:cs typeface="Times New Roman"/>
              </a:rPr>
              <a:t> species to fill distinct niches (roles in the ecosystem). This is called </a:t>
            </a:r>
            <a:r>
              <a:rPr lang="en-US" sz="2400" b="1" dirty="0">
                <a:latin typeface="Times New Roman"/>
                <a:cs typeface="Times New Roman"/>
              </a:rPr>
              <a:t>Adaptive Radiation.</a:t>
            </a:r>
            <a:endParaRPr lang="en-US" sz="2400" dirty="0">
              <a:latin typeface="Times New Roman"/>
              <a:cs typeface="Times New Roman"/>
            </a:endParaRPr>
          </a:p>
          <a:p>
            <a:r>
              <a:rPr lang="en-US" sz="2400" dirty="0">
                <a:latin typeface="Times New Roman"/>
                <a:cs typeface="Times New Roman"/>
              </a:rPr>
              <a:t>The finches are a perfect example of this, as many subspecies co-exist by eating different things (different eating niches)….One species “radiates” out into many subspecies.</a:t>
            </a:r>
          </a:p>
        </p:txBody>
      </p:sp>
      <p:pic>
        <p:nvPicPr>
          <p:cNvPr id="5" name="Picture 4" descr="Adaptive Radiation — Definition &amp; Examples - Expii">
            <a:extLst>
              <a:ext uri="{FF2B5EF4-FFF2-40B4-BE49-F238E27FC236}">
                <a16:creationId xmlns:a16="http://schemas.microsoft.com/office/drawing/2014/main" id="{2E984992-5EC2-8D34-2405-5081704208A9}"/>
              </a:ext>
            </a:extLst>
          </p:cNvPr>
          <p:cNvPicPr>
            <a:picLocks noChangeAspect="1"/>
          </p:cNvPicPr>
          <p:nvPr/>
        </p:nvPicPr>
        <p:blipFill>
          <a:blip r:embed="rId2"/>
          <a:stretch>
            <a:fillRect/>
          </a:stretch>
        </p:blipFill>
        <p:spPr>
          <a:xfrm>
            <a:off x="5768625" y="1816846"/>
            <a:ext cx="6195716" cy="4644828"/>
          </a:xfrm>
          <a:prstGeom prst="rect">
            <a:avLst/>
          </a:prstGeom>
        </p:spPr>
      </p:pic>
    </p:spTree>
    <p:extLst>
      <p:ext uri="{BB962C8B-B14F-4D97-AF65-F5344CB8AC3E}">
        <p14:creationId xmlns:p14="http://schemas.microsoft.com/office/powerpoint/2010/main" val="14187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78D5-B116-4A36-8C6F-F6F7F0C5F8C3}"/>
              </a:ext>
            </a:extLst>
          </p:cNvPr>
          <p:cNvSpPr>
            <a:spLocks noGrp="1"/>
          </p:cNvSpPr>
          <p:nvPr>
            <p:ph type="title"/>
          </p:nvPr>
        </p:nvSpPr>
        <p:spPr>
          <a:xfrm>
            <a:off x="373149" y="0"/>
            <a:ext cx="10515600" cy="1116811"/>
          </a:xfrm>
        </p:spPr>
        <p:txBody>
          <a:bodyPr>
            <a:normAutofit/>
          </a:bodyPr>
          <a:lstStyle/>
          <a:p>
            <a:r>
              <a:rPr lang="en-US" dirty="0"/>
              <a:t>Artificial Selection</a:t>
            </a:r>
          </a:p>
        </p:txBody>
      </p:sp>
      <p:sp>
        <p:nvSpPr>
          <p:cNvPr id="3" name="Content Placeholder 2">
            <a:extLst>
              <a:ext uri="{FF2B5EF4-FFF2-40B4-BE49-F238E27FC236}">
                <a16:creationId xmlns:a16="http://schemas.microsoft.com/office/drawing/2014/main" id="{2ABB8FA4-0A4F-231A-3803-97DF58929268}"/>
              </a:ext>
            </a:extLst>
          </p:cNvPr>
          <p:cNvSpPr>
            <a:spLocks noGrp="1"/>
          </p:cNvSpPr>
          <p:nvPr>
            <p:ph idx="1"/>
          </p:nvPr>
        </p:nvSpPr>
        <p:spPr>
          <a:xfrm>
            <a:off x="64958" y="1721476"/>
            <a:ext cx="5615752" cy="5139308"/>
          </a:xfrm>
        </p:spPr>
        <p:txBody>
          <a:bodyPr vert="horz" lIns="91440" tIns="45720" rIns="91440" bIns="45720" rtlCol="0" anchor="t">
            <a:normAutofit lnSpcReduction="10000"/>
          </a:bodyPr>
          <a:lstStyle/>
          <a:p>
            <a:r>
              <a:rPr lang="en-US" sz="2400" dirty="0">
                <a:latin typeface="Times New Roman"/>
                <a:ea typeface="+mn-lt"/>
                <a:cs typeface="Times New Roman"/>
              </a:rPr>
              <a:t>The word </a:t>
            </a:r>
            <a:r>
              <a:rPr lang="en-US" sz="2400" b="1" dirty="0">
                <a:latin typeface="Times New Roman"/>
                <a:ea typeface="+mn-lt"/>
                <a:cs typeface="Times New Roman"/>
              </a:rPr>
              <a:t>Artificial </a:t>
            </a:r>
            <a:r>
              <a:rPr lang="en-US" sz="2400" dirty="0">
                <a:latin typeface="Times New Roman"/>
                <a:ea typeface="+mn-lt"/>
                <a:cs typeface="Times New Roman"/>
              </a:rPr>
              <a:t>refers to things that are human made or caused. </a:t>
            </a:r>
            <a:r>
              <a:rPr lang="en-US" sz="2400" b="1" dirty="0">
                <a:latin typeface="Times New Roman"/>
                <a:ea typeface="+mn-lt"/>
                <a:cs typeface="Times New Roman"/>
              </a:rPr>
              <a:t>Artificial Selection </a:t>
            </a:r>
            <a:r>
              <a:rPr lang="en-US" sz="2400" dirty="0">
                <a:latin typeface="Times New Roman"/>
                <a:ea typeface="+mn-lt"/>
                <a:cs typeface="Times New Roman"/>
              </a:rPr>
              <a:t>is when natural selection is performed by humans, not nature. </a:t>
            </a:r>
          </a:p>
          <a:p>
            <a:r>
              <a:rPr lang="en-US" sz="2400" dirty="0">
                <a:latin typeface="Times New Roman"/>
                <a:cs typeface="Times New Roman"/>
              </a:rPr>
              <a:t>Examples of Artificial Selection are dog breeding, gardening for specific traits, and farm animal breeding.</a:t>
            </a:r>
          </a:p>
          <a:p>
            <a:r>
              <a:rPr lang="en-US" sz="2400" dirty="0">
                <a:latin typeface="Times New Roman"/>
                <a:cs typeface="Times New Roman"/>
              </a:rPr>
              <a:t>Many times, the traits selected in artificial selection are not to the benefit of survival…..Many dogs have </a:t>
            </a:r>
            <a:r>
              <a:rPr lang="en-US" sz="2400" u="sng" dirty="0">
                <a:latin typeface="Times New Roman"/>
                <a:cs typeface="Times New Roman"/>
              </a:rPr>
              <a:t>negative</a:t>
            </a:r>
            <a:r>
              <a:rPr lang="en-US" sz="2400" dirty="0">
                <a:latin typeface="Times New Roman"/>
                <a:cs typeface="Times New Roman"/>
              </a:rPr>
              <a:t> conditions because "they are </a:t>
            </a:r>
            <a:r>
              <a:rPr lang="en-US" sz="2400" dirty="0" err="1">
                <a:latin typeface="Times New Roman"/>
                <a:cs typeface="Times New Roman"/>
              </a:rPr>
              <a:t>sooooo</a:t>
            </a:r>
            <a:r>
              <a:rPr lang="en-US" sz="2400" dirty="0">
                <a:latin typeface="Times New Roman"/>
                <a:cs typeface="Times New Roman"/>
              </a:rPr>
              <a:t> cute!”….(but would not survive without us).</a:t>
            </a:r>
          </a:p>
        </p:txBody>
      </p:sp>
      <p:pic>
        <p:nvPicPr>
          <p:cNvPr id="4" name="Picture 3" descr="A diagram of a dog family tree&#10;&#10;Description automatically generated">
            <a:extLst>
              <a:ext uri="{FF2B5EF4-FFF2-40B4-BE49-F238E27FC236}">
                <a16:creationId xmlns:a16="http://schemas.microsoft.com/office/drawing/2014/main" id="{3CA9FB0C-B204-AFE1-8C44-A6B0D15B16F4}"/>
              </a:ext>
            </a:extLst>
          </p:cNvPr>
          <p:cNvPicPr>
            <a:picLocks noChangeAspect="1"/>
          </p:cNvPicPr>
          <p:nvPr/>
        </p:nvPicPr>
        <p:blipFill>
          <a:blip r:embed="rId2"/>
          <a:stretch>
            <a:fillRect/>
          </a:stretch>
        </p:blipFill>
        <p:spPr>
          <a:xfrm>
            <a:off x="5630949" y="1725751"/>
            <a:ext cx="6496094" cy="4832567"/>
          </a:xfrm>
          <a:prstGeom prst="rect">
            <a:avLst/>
          </a:prstGeom>
        </p:spPr>
      </p:pic>
    </p:spTree>
    <p:extLst>
      <p:ext uri="{BB962C8B-B14F-4D97-AF65-F5344CB8AC3E}">
        <p14:creationId xmlns:p14="http://schemas.microsoft.com/office/powerpoint/2010/main" val="16606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E92F-85CB-6F74-C8FA-FD9CFEFBCC7F}"/>
              </a:ext>
            </a:extLst>
          </p:cNvPr>
          <p:cNvSpPr>
            <a:spLocks noGrp="1"/>
          </p:cNvSpPr>
          <p:nvPr>
            <p:ph type="title"/>
          </p:nvPr>
        </p:nvSpPr>
        <p:spPr/>
        <p:txBody>
          <a:bodyPr>
            <a:normAutofit fontScale="90000"/>
          </a:bodyPr>
          <a:lstStyle/>
          <a:p>
            <a:r>
              <a:rPr lang="en-US" dirty="0"/>
              <a:t>Positives and Negatives – Natural and Artificial selection</a:t>
            </a:r>
          </a:p>
        </p:txBody>
      </p:sp>
      <p:pic>
        <p:nvPicPr>
          <p:cNvPr id="4" name="Picture 3" descr="Variation - Selective Breeding (GCSE Biology) - Study Mind">
            <a:extLst>
              <a:ext uri="{FF2B5EF4-FFF2-40B4-BE49-F238E27FC236}">
                <a16:creationId xmlns:a16="http://schemas.microsoft.com/office/drawing/2014/main" id="{E0291BF2-E054-8282-07A2-9AD971265522}"/>
              </a:ext>
            </a:extLst>
          </p:cNvPr>
          <p:cNvPicPr>
            <a:picLocks noChangeAspect="1"/>
          </p:cNvPicPr>
          <p:nvPr/>
        </p:nvPicPr>
        <p:blipFill>
          <a:blip r:embed="rId2"/>
          <a:stretch>
            <a:fillRect/>
          </a:stretch>
        </p:blipFill>
        <p:spPr>
          <a:xfrm>
            <a:off x="640080" y="1778034"/>
            <a:ext cx="10820400" cy="5004671"/>
          </a:xfrm>
          <a:prstGeom prst="rect">
            <a:avLst/>
          </a:prstGeom>
        </p:spPr>
      </p:pic>
    </p:spTree>
    <p:extLst>
      <p:ext uri="{BB962C8B-B14F-4D97-AF65-F5344CB8AC3E}">
        <p14:creationId xmlns:p14="http://schemas.microsoft.com/office/powerpoint/2010/main" val="155791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DA66-B713-194B-239E-F21C634F93C0}"/>
              </a:ext>
            </a:extLst>
          </p:cNvPr>
          <p:cNvSpPr>
            <a:spLocks noGrp="1"/>
          </p:cNvSpPr>
          <p:nvPr>
            <p:ph type="title"/>
          </p:nvPr>
        </p:nvSpPr>
        <p:spPr/>
        <p:txBody>
          <a:bodyPr/>
          <a:lstStyle/>
          <a:p>
            <a:r>
              <a:rPr lang="en-US" dirty="0"/>
              <a:t>Natural Selection</a:t>
            </a:r>
          </a:p>
        </p:txBody>
      </p:sp>
      <p:sp>
        <p:nvSpPr>
          <p:cNvPr id="3" name="Content Placeholder 2">
            <a:extLst>
              <a:ext uri="{FF2B5EF4-FFF2-40B4-BE49-F238E27FC236}">
                <a16:creationId xmlns:a16="http://schemas.microsoft.com/office/drawing/2014/main" id="{C6FBD465-E2B2-4059-A3CA-F4B8AD4B8F7E}"/>
              </a:ext>
            </a:extLst>
          </p:cNvPr>
          <p:cNvSpPr>
            <a:spLocks noGrp="1"/>
          </p:cNvSpPr>
          <p:nvPr>
            <p:ph idx="1"/>
          </p:nvPr>
        </p:nvSpPr>
        <p:spPr>
          <a:xfrm>
            <a:off x="838200" y="1796425"/>
            <a:ext cx="10997711" cy="2287118"/>
          </a:xfrm>
        </p:spPr>
        <p:txBody>
          <a:bodyPr vert="horz" lIns="91440" tIns="45720" rIns="91440" bIns="45720" rtlCol="0" anchor="t">
            <a:normAutofit fontScale="92500" lnSpcReduction="20000"/>
          </a:bodyPr>
          <a:lstStyle/>
          <a:p>
            <a:r>
              <a:rPr lang="en-US" sz="2400" dirty="0">
                <a:latin typeface="Times New Roman"/>
                <a:cs typeface="Times New Roman"/>
              </a:rPr>
              <a:t>In the previous learning guide, we learned about how different versions gene/traits (alleles) are inherited</a:t>
            </a:r>
          </a:p>
          <a:p>
            <a:r>
              <a:rPr lang="en-US" sz="2400" dirty="0">
                <a:latin typeface="Times New Roman"/>
                <a:cs typeface="Times New Roman"/>
              </a:rPr>
              <a:t>LG15 starts with </a:t>
            </a:r>
            <a:r>
              <a:rPr lang="en-US" sz="2400" b="1" dirty="0">
                <a:latin typeface="Times New Roman"/>
                <a:cs typeface="Times New Roman"/>
              </a:rPr>
              <a:t>Natural Selection</a:t>
            </a:r>
            <a:r>
              <a:rPr lang="en-US" sz="2400" dirty="0">
                <a:latin typeface="Times New Roman"/>
                <a:cs typeface="Times New Roman"/>
              </a:rPr>
              <a:t> - The idea that certain traits allow for organisms to </a:t>
            </a:r>
            <a:r>
              <a:rPr lang="en-US" sz="2400" u="sng" dirty="0">
                <a:latin typeface="Times New Roman"/>
                <a:cs typeface="Times New Roman"/>
              </a:rPr>
              <a:t>survive better</a:t>
            </a:r>
            <a:r>
              <a:rPr lang="en-US" sz="2400" dirty="0">
                <a:latin typeface="Times New Roman"/>
                <a:cs typeface="Times New Roman"/>
              </a:rPr>
              <a:t> than other traits, and are thus "selected" or </a:t>
            </a:r>
            <a:r>
              <a:rPr lang="en-US" sz="2400" dirty="0" err="1">
                <a:latin typeface="Times New Roman"/>
                <a:cs typeface="Times New Roman"/>
              </a:rPr>
              <a:t>favoured</a:t>
            </a:r>
            <a:r>
              <a:rPr lang="en-US" sz="2400" dirty="0">
                <a:latin typeface="Times New Roman"/>
                <a:cs typeface="Times New Roman"/>
              </a:rPr>
              <a:t> more by nature.</a:t>
            </a:r>
          </a:p>
          <a:p>
            <a:r>
              <a:rPr lang="en-US" sz="2400" dirty="0" err="1">
                <a:latin typeface="Times New Roman"/>
                <a:cs typeface="Times New Roman"/>
              </a:rPr>
              <a:t>Favoured</a:t>
            </a:r>
            <a:r>
              <a:rPr lang="en-US" sz="2400" dirty="0">
                <a:latin typeface="Times New Roman"/>
                <a:cs typeface="Times New Roman"/>
              </a:rPr>
              <a:t> individuals are said to be more fit for survival (have a higher </a:t>
            </a:r>
            <a:r>
              <a:rPr lang="en-US" sz="2400" b="1" dirty="0">
                <a:latin typeface="Times New Roman"/>
                <a:cs typeface="Times New Roman"/>
              </a:rPr>
              <a:t>fitness</a:t>
            </a:r>
            <a:r>
              <a:rPr lang="en-US" sz="2400" dirty="0">
                <a:latin typeface="Times New Roman"/>
                <a:cs typeface="Times New Roman"/>
              </a:rPr>
              <a:t>). The term "</a:t>
            </a:r>
            <a:r>
              <a:rPr lang="en-US" sz="2400" b="1" dirty="0">
                <a:latin typeface="Times New Roman"/>
                <a:cs typeface="Times New Roman"/>
              </a:rPr>
              <a:t>survival of the fittest</a:t>
            </a:r>
            <a:r>
              <a:rPr lang="en-US" sz="2400" dirty="0">
                <a:latin typeface="Times New Roman"/>
                <a:cs typeface="Times New Roman"/>
              </a:rPr>
              <a:t>" means the </a:t>
            </a:r>
            <a:r>
              <a:rPr lang="en-US" sz="2400" b="1" dirty="0">
                <a:latin typeface="Times New Roman"/>
                <a:cs typeface="Times New Roman"/>
              </a:rPr>
              <a:t>strongest for survival carry on</a:t>
            </a:r>
            <a:r>
              <a:rPr lang="en-US" sz="2400" dirty="0">
                <a:latin typeface="Times New Roman"/>
                <a:cs typeface="Times New Roman"/>
              </a:rPr>
              <a:t>, the others die out.</a:t>
            </a:r>
          </a:p>
          <a:p>
            <a:endParaRPr lang="en-US" sz="3200" dirty="0">
              <a:latin typeface="Times New Roman"/>
              <a:cs typeface="Times New Roman"/>
            </a:endParaRPr>
          </a:p>
        </p:txBody>
      </p:sp>
      <p:pic>
        <p:nvPicPr>
          <p:cNvPr id="4" name="Picture 3" descr="A group of butterflies flying&#10;&#10;Description automatically generated">
            <a:extLst>
              <a:ext uri="{FF2B5EF4-FFF2-40B4-BE49-F238E27FC236}">
                <a16:creationId xmlns:a16="http://schemas.microsoft.com/office/drawing/2014/main" id="{AFD80B92-B9F9-7EE8-7FF0-743D4A592496}"/>
              </a:ext>
            </a:extLst>
          </p:cNvPr>
          <p:cNvPicPr>
            <a:picLocks noChangeAspect="1"/>
          </p:cNvPicPr>
          <p:nvPr/>
        </p:nvPicPr>
        <p:blipFill>
          <a:blip r:embed="rId2"/>
          <a:stretch>
            <a:fillRect/>
          </a:stretch>
        </p:blipFill>
        <p:spPr>
          <a:xfrm>
            <a:off x="4233108" y="4231308"/>
            <a:ext cx="3105356" cy="2520756"/>
          </a:xfrm>
          <a:prstGeom prst="rect">
            <a:avLst/>
          </a:prstGeom>
        </p:spPr>
      </p:pic>
      <p:pic>
        <p:nvPicPr>
          <p:cNvPr id="5" name="Picture 4" descr="A group of butterflies on a blue background&#10;&#10;Description automatically generated">
            <a:extLst>
              <a:ext uri="{FF2B5EF4-FFF2-40B4-BE49-F238E27FC236}">
                <a16:creationId xmlns:a16="http://schemas.microsoft.com/office/drawing/2014/main" id="{8D3576C1-1A90-BAFF-FAB1-67FD69180A52}"/>
              </a:ext>
            </a:extLst>
          </p:cNvPr>
          <p:cNvPicPr>
            <a:picLocks noChangeAspect="1"/>
          </p:cNvPicPr>
          <p:nvPr/>
        </p:nvPicPr>
        <p:blipFill>
          <a:blip r:embed="rId3"/>
          <a:stretch>
            <a:fillRect/>
          </a:stretch>
        </p:blipFill>
        <p:spPr>
          <a:xfrm>
            <a:off x="8447806" y="4347010"/>
            <a:ext cx="3749538" cy="2234498"/>
          </a:xfrm>
          <a:prstGeom prst="rect">
            <a:avLst/>
          </a:prstGeom>
        </p:spPr>
      </p:pic>
      <p:sp>
        <p:nvSpPr>
          <p:cNvPr id="6" name="Arrow: Right 5">
            <a:extLst>
              <a:ext uri="{FF2B5EF4-FFF2-40B4-BE49-F238E27FC236}">
                <a16:creationId xmlns:a16="http://schemas.microsoft.com/office/drawing/2014/main" id="{9013FAF8-84EB-DC4D-2571-254CA1982891}"/>
              </a:ext>
            </a:extLst>
          </p:cNvPr>
          <p:cNvSpPr/>
          <p:nvPr/>
        </p:nvSpPr>
        <p:spPr>
          <a:xfrm>
            <a:off x="7410173" y="5234608"/>
            <a:ext cx="1027043" cy="7509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A0DE768-BDB8-352A-805A-A1683ABFC286}"/>
              </a:ext>
            </a:extLst>
          </p:cNvPr>
          <p:cNvSpPr txBox="1">
            <a:spLocks/>
          </p:cNvSpPr>
          <p:nvPr/>
        </p:nvSpPr>
        <p:spPr>
          <a:xfrm>
            <a:off x="835991" y="3991869"/>
            <a:ext cx="3112668" cy="274703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Times New Roman"/>
                <a:cs typeface="Times New Roman"/>
              </a:rPr>
              <a:t>In the pictures, Natural Selection has "</a:t>
            </a:r>
            <a:r>
              <a:rPr lang="en-US" sz="2400" dirty="0" err="1">
                <a:latin typeface="Times New Roman"/>
                <a:cs typeface="Times New Roman"/>
              </a:rPr>
              <a:t>favoured</a:t>
            </a:r>
            <a:r>
              <a:rPr lang="en-US" sz="2400" dirty="0">
                <a:latin typeface="Times New Roman"/>
                <a:cs typeface="Times New Roman"/>
              </a:rPr>
              <a:t>" the green butterflies more than orange. Perhaps green blends in better and helps avoid being eaten.</a:t>
            </a:r>
          </a:p>
          <a:p>
            <a:endParaRPr lang="en-US" sz="3200" dirty="0">
              <a:latin typeface="Times New Roman"/>
              <a:cs typeface="Times New Roman"/>
            </a:endParaRPr>
          </a:p>
        </p:txBody>
      </p:sp>
    </p:spTree>
    <p:extLst>
      <p:ext uri="{BB962C8B-B14F-4D97-AF65-F5344CB8AC3E}">
        <p14:creationId xmlns:p14="http://schemas.microsoft.com/office/powerpoint/2010/main" val="56130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78D5-B116-4A36-8C6F-F6F7F0C5F8C3}"/>
              </a:ext>
            </a:extLst>
          </p:cNvPr>
          <p:cNvSpPr>
            <a:spLocks noGrp="1"/>
          </p:cNvSpPr>
          <p:nvPr>
            <p:ph type="title"/>
          </p:nvPr>
        </p:nvSpPr>
        <p:spPr/>
        <p:txBody>
          <a:bodyPr>
            <a:normAutofit fontScale="90000"/>
          </a:bodyPr>
          <a:lstStyle/>
          <a:p>
            <a:r>
              <a:rPr lang="en-US" dirty="0"/>
              <a:t>The popularization of Natural Selection</a:t>
            </a:r>
          </a:p>
        </p:txBody>
      </p:sp>
      <p:sp>
        <p:nvSpPr>
          <p:cNvPr id="3" name="Content Placeholder 2">
            <a:extLst>
              <a:ext uri="{FF2B5EF4-FFF2-40B4-BE49-F238E27FC236}">
                <a16:creationId xmlns:a16="http://schemas.microsoft.com/office/drawing/2014/main" id="{2ABB8FA4-0A4F-231A-3803-97DF58929268}"/>
              </a:ext>
            </a:extLst>
          </p:cNvPr>
          <p:cNvSpPr>
            <a:spLocks noGrp="1"/>
          </p:cNvSpPr>
          <p:nvPr>
            <p:ph idx="1"/>
          </p:nvPr>
        </p:nvSpPr>
        <p:spPr>
          <a:xfrm>
            <a:off x="838200" y="1866367"/>
            <a:ext cx="6961953" cy="4736651"/>
          </a:xfrm>
        </p:spPr>
        <p:txBody>
          <a:bodyPr vert="horz" lIns="91440" tIns="45720" rIns="91440" bIns="45720" rtlCol="0" anchor="t">
            <a:normAutofit/>
          </a:bodyPr>
          <a:lstStyle/>
          <a:p>
            <a:r>
              <a:rPr lang="en-US" sz="2400" b="1" dirty="0">
                <a:latin typeface="Times New Roman"/>
                <a:cs typeface="Times New Roman"/>
              </a:rPr>
              <a:t>Charles Darwin </a:t>
            </a:r>
            <a:r>
              <a:rPr lang="en-US" sz="2400" dirty="0">
                <a:latin typeface="Times New Roman"/>
                <a:cs typeface="Times New Roman"/>
              </a:rPr>
              <a:t>was the first person </a:t>
            </a:r>
            <a:r>
              <a:rPr lang="en-US" sz="2400" u="sng" dirty="0">
                <a:latin typeface="Times New Roman"/>
                <a:cs typeface="Times New Roman"/>
              </a:rPr>
              <a:t>credited</a:t>
            </a:r>
            <a:r>
              <a:rPr lang="en-US" sz="2400" dirty="0">
                <a:latin typeface="Times New Roman"/>
                <a:cs typeface="Times New Roman"/>
              </a:rPr>
              <a:t> with research supporting Natural Selection. </a:t>
            </a:r>
            <a:endParaRPr lang="en-US" dirty="0"/>
          </a:p>
          <a:p>
            <a:r>
              <a:rPr lang="en-US" sz="2400" dirty="0">
                <a:latin typeface="Times New Roman"/>
                <a:cs typeface="Times New Roman"/>
              </a:rPr>
              <a:t>Prior to Darwin, there were ideas related to natural selection that were known for a long time, but Charles Darwin popularized the idea and went against the other differing and accepted ideas, such as creationism.</a:t>
            </a:r>
          </a:p>
          <a:p>
            <a:r>
              <a:rPr lang="en-US" sz="2400" dirty="0">
                <a:latin typeface="Times New Roman"/>
                <a:cs typeface="Times New Roman"/>
              </a:rPr>
              <a:t>Because his work went against prior thought, it was fiercely rejected. </a:t>
            </a:r>
          </a:p>
          <a:p>
            <a:endParaRPr lang="en-US" sz="2400" dirty="0">
              <a:latin typeface="Times New Roman"/>
              <a:cs typeface="Times New Roman"/>
            </a:endParaRPr>
          </a:p>
        </p:txBody>
      </p:sp>
      <p:pic>
        <p:nvPicPr>
          <p:cNvPr id="4" name="Picture 3" descr="A person with a long white beard&#10;&#10;Description automatically generated">
            <a:extLst>
              <a:ext uri="{FF2B5EF4-FFF2-40B4-BE49-F238E27FC236}">
                <a16:creationId xmlns:a16="http://schemas.microsoft.com/office/drawing/2014/main" id="{392F32CA-5D1C-9117-5BA0-EB3C749C48DE}"/>
              </a:ext>
            </a:extLst>
          </p:cNvPr>
          <p:cNvPicPr>
            <a:picLocks noChangeAspect="1"/>
          </p:cNvPicPr>
          <p:nvPr/>
        </p:nvPicPr>
        <p:blipFill>
          <a:blip r:embed="rId2"/>
          <a:stretch>
            <a:fillRect/>
          </a:stretch>
        </p:blipFill>
        <p:spPr>
          <a:xfrm>
            <a:off x="7981865" y="1202920"/>
            <a:ext cx="3655101" cy="4560422"/>
          </a:xfrm>
          <a:prstGeom prst="rect">
            <a:avLst/>
          </a:prstGeom>
        </p:spPr>
      </p:pic>
      <p:sp>
        <p:nvSpPr>
          <p:cNvPr id="5" name="TextBox 4">
            <a:extLst>
              <a:ext uri="{FF2B5EF4-FFF2-40B4-BE49-F238E27FC236}">
                <a16:creationId xmlns:a16="http://schemas.microsoft.com/office/drawing/2014/main" id="{39FBCA5E-AD48-1D87-D76F-2E38C7EE2C91}"/>
              </a:ext>
            </a:extLst>
          </p:cNvPr>
          <p:cNvSpPr txBox="1"/>
          <p:nvPr/>
        </p:nvSpPr>
        <p:spPr>
          <a:xfrm>
            <a:off x="8133521" y="596347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DF6FAD9E-A247-7150-F111-194A650F1DA6}"/>
              </a:ext>
            </a:extLst>
          </p:cNvPr>
          <p:cNvSpPr txBox="1"/>
          <p:nvPr/>
        </p:nvSpPr>
        <p:spPr>
          <a:xfrm>
            <a:off x="7938510" y="5886173"/>
            <a:ext cx="369498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Times New Roman"/>
                <a:cs typeface="Times New Roman"/>
              </a:rPr>
              <a:t>Charles Darwin: 1809-1882</a:t>
            </a:r>
          </a:p>
          <a:p>
            <a:pPr algn="ctr"/>
            <a:r>
              <a:rPr lang="en-US" sz="2400" dirty="0">
                <a:latin typeface="Times New Roman"/>
                <a:cs typeface="Times New Roman"/>
              </a:rPr>
              <a:t>(Heart Disease)</a:t>
            </a:r>
            <a:endParaRPr lang="en-US" dirty="0">
              <a:latin typeface="Goudy Old Style"/>
              <a:cs typeface="Times New Roman"/>
            </a:endParaRPr>
          </a:p>
        </p:txBody>
      </p:sp>
    </p:spTree>
    <p:extLst>
      <p:ext uri="{BB962C8B-B14F-4D97-AF65-F5344CB8AC3E}">
        <p14:creationId xmlns:p14="http://schemas.microsoft.com/office/powerpoint/2010/main" val="117212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78D5-B116-4A36-8C6F-F6F7F0C5F8C3}"/>
              </a:ext>
            </a:extLst>
          </p:cNvPr>
          <p:cNvSpPr>
            <a:spLocks noGrp="1"/>
          </p:cNvSpPr>
          <p:nvPr>
            <p:ph type="title"/>
          </p:nvPr>
        </p:nvSpPr>
        <p:spPr/>
        <p:txBody>
          <a:bodyPr>
            <a:normAutofit fontScale="90000"/>
          </a:bodyPr>
          <a:lstStyle/>
          <a:p>
            <a:r>
              <a:rPr lang="en-US" dirty="0"/>
              <a:t>The popularization of Natural Selection</a:t>
            </a:r>
          </a:p>
        </p:txBody>
      </p:sp>
      <p:sp>
        <p:nvSpPr>
          <p:cNvPr id="3" name="Content Placeholder 2">
            <a:extLst>
              <a:ext uri="{FF2B5EF4-FFF2-40B4-BE49-F238E27FC236}">
                <a16:creationId xmlns:a16="http://schemas.microsoft.com/office/drawing/2014/main" id="{2ABB8FA4-0A4F-231A-3803-97DF58929268}"/>
              </a:ext>
            </a:extLst>
          </p:cNvPr>
          <p:cNvSpPr>
            <a:spLocks noGrp="1"/>
          </p:cNvSpPr>
          <p:nvPr>
            <p:ph idx="1"/>
          </p:nvPr>
        </p:nvSpPr>
        <p:spPr>
          <a:xfrm>
            <a:off x="744126" y="2063924"/>
            <a:ext cx="6961953" cy="4305402"/>
          </a:xfrm>
        </p:spPr>
        <p:txBody>
          <a:bodyPr vert="horz" lIns="91440" tIns="45720" rIns="91440" bIns="45720" rtlCol="0" anchor="t">
            <a:normAutofit/>
          </a:bodyPr>
          <a:lstStyle/>
          <a:p>
            <a:r>
              <a:rPr lang="en-US" sz="2400" dirty="0">
                <a:latin typeface="Times New Roman"/>
                <a:cs typeface="Times New Roman"/>
              </a:rPr>
              <a:t>Darwin traveled the world observing (and taking samples) different species, but his main work was conducted in the </a:t>
            </a:r>
            <a:r>
              <a:rPr lang="en-US" sz="2400" b="1" dirty="0">
                <a:latin typeface="Times New Roman"/>
                <a:cs typeface="Times New Roman"/>
              </a:rPr>
              <a:t>Gal</a:t>
            </a:r>
            <a:r>
              <a:rPr lang="en-US" sz="2400" b="1" dirty="0">
                <a:latin typeface="Times New Roman"/>
                <a:ea typeface="+mn-lt"/>
                <a:cs typeface="Times New Roman"/>
              </a:rPr>
              <a:t>á</a:t>
            </a:r>
            <a:r>
              <a:rPr lang="en-US" sz="2400" b="1" dirty="0">
                <a:latin typeface="Times New Roman"/>
                <a:cs typeface="Times New Roman"/>
              </a:rPr>
              <a:t>pagos Islands </a:t>
            </a:r>
            <a:r>
              <a:rPr lang="en-US" sz="2400" dirty="0">
                <a:latin typeface="Times New Roman"/>
                <a:cs typeface="Times New Roman"/>
              </a:rPr>
              <a:t>on a variety of species, especially a </a:t>
            </a:r>
            <a:r>
              <a:rPr lang="en-US" sz="2400" b="1" dirty="0">
                <a:latin typeface="Times New Roman"/>
                <a:cs typeface="Times New Roman"/>
              </a:rPr>
              <a:t>population of Finches (birds).</a:t>
            </a:r>
          </a:p>
          <a:p>
            <a:r>
              <a:rPr lang="en-US" sz="2400" dirty="0">
                <a:latin typeface="Times New Roman"/>
                <a:cs typeface="Times New Roman"/>
              </a:rPr>
              <a:t>A </a:t>
            </a:r>
            <a:r>
              <a:rPr lang="en-US" sz="2400" b="1" dirty="0">
                <a:latin typeface="Times New Roman"/>
                <a:cs typeface="Times New Roman"/>
              </a:rPr>
              <a:t>population</a:t>
            </a:r>
            <a:r>
              <a:rPr lang="en-US" sz="2400" dirty="0">
                <a:latin typeface="Times New Roman"/>
                <a:cs typeface="Times New Roman"/>
              </a:rPr>
              <a:t> is a particular group individuals belonging to the </a:t>
            </a:r>
            <a:r>
              <a:rPr lang="en-US" sz="2400" u="sng" dirty="0">
                <a:latin typeface="Times New Roman"/>
                <a:cs typeface="Times New Roman"/>
              </a:rPr>
              <a:t>same species</a:t>
            </a:r>
            <a:r>
              <a:rPr lang="en-US" sz="2400" dirty="0">
                <a:latin typeface="Times New Roman"/>
                <a:cs typeface="Times New Roman"/>
              </a:rPr>
              <a:t>, like the Galápagos finches (as opposed to finches in Maple Ridge).</a:t>
            </a:r>
          </a:p>
          <a:p>
            <a:r>
              <a:rPr lang="en-US" sz="2400" dirty="0">
                <a:latin typeface="Times New Roman"/>
                <a:cs typeface="Times New Roman"/>
              </a:rPr>
              <a:t>Another example would be a population of penguins in Antarctica, vs a population of penguins in Chile.</a:t>
            </a:r>
          </a:p>
        </p:txBody>
      </p:sp>
      <p:sp>
        <p:nvSpPr>
          <p:cNvPr id="5" name="TextBox 4">
            <a:extLst>
              <a:ext uri="{FF2B5EF4-FFF2-40B4-BE49-F238E27FC236}">
                <a16:creationId xmlns:a16="http://schemas.microsoft.com/office/drawing/2014/main" id="{39FBCA5E-AD48-1D87-D76F-2E38C7EE2C91}"/>
              </a:ext>
            </a:extLst>
          </p:cNvPr>
          <p:cNvSpPr txBox="1"/>
          <p:nvPr/>
        </p:nvSpPr>
        <p:spPr>
          <a:xfrm>
            <a:off x="8133521" y="596347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7" name="Picture 6" descr="A group of penguins on snow&#10;&#10;Description automatically generated">
            <a:extLst>
              <a:ext uri="{FF2B5EF4-FFF2-40B4-BE49-F238E27FC236}">
                <a16:creationId xmlns:a16="http://schemas.microsoft.com/office/drawing/2014/main" id="{0303A186-4173-B841-88D8-A04BD3728FC6}"/>
              </a:ext>
            </a:extLst>
          </p:cNvPr>
          <p:cNvPicPr>
            <a:picLocks noChangeAspect="1"/>
          </p:cNvPicPr>
          <p:nvPr/>
        </p:nvPicPr>
        <p:blipFill>
          <a:blip r:embed="rId2"/>
          <a:stretch>
            <a:fillRect/>
          </a:stretch>
        </p:blipFill>
        <p:spPr>
          <a:xfrm>
            <a:off x="7744178" y="1310452"/>
            <a:ext cx="4210755" cy="2807170"/>
          </a:xfrm>
          <a:prstGeom prst="rect">
            <a:avLst/>
          </a:prstGeom>
        </p:spPr>
      </p:pic>
      <p:pic>
        <p:nvPicPr>
          <p:cNvPr id="9" name="Picture 8" descr="salmon">
            <a:extLst>
              <a:ext uri="{FF2B5EF4-FFF2-40B4-BE49-F238E27FC236}">
                <a16:creationId xmlns:a16="http://schemas.microsoft.com/office/drawing/2014/main" id="{5CF76717-8758-2893-F7DE-98694975B8D6}"/>
              </a:ext>
            </a:extLst>
          </p:cNvPr>
          <p:cNvPicPr>
            <a:picLocks noChangeAspect="1"/>
          </p:cNvPicPr>
          <p:nvPr/>
        </p:nvPicPr>
        <p:blipFill>
          <a:blip r:embed="rId3"/>
          <a:stretch>
            <a:fillRect/>
          </a:stretch>
        </p:blipFill>
        <p:spPr>
          <a:xfrm>
            <a:off x="8129881" y="4195631"/>
            <a:ext cx="3392310" cy="2549553"/>
          </a:xfrm>
          <a:prstGeom prst="rect">
            <a:avLst/>
          </a:prstGeom>
        </p:spPr>
      </p:pic>
    </p:spTree>
    <p:extLst>
      <p:ext uri="{BB962C8B-B14F-4D97-AF65-F5344CB8AC3E}">
        <p14:creationId xmlns:p14="http://schemas.microsoft.com/office/powerpoint/2010/main" val="117349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78D5-B116-4A36-8C6F-F6F7F0C5F8C3}"/>
              </a:ext>
            </a:extLst>
          </p:cNvPr>
          <p:cNvSpPr>
            <a:spLocks noGrp="1"/>
          </p:cNvSpPr>
          <p:nvPr>
            <p:ph type="title"/>
          </p:nvPr>
        </p:nvSpPr>
        <p:spPr/>
        <p:txBody>
          <a:bodyPr>
            <a:normAutofit/>
          </a:bodyPr>
          <a:lstStyle/>
          <a:p>
            <a:r>
              <a:rPr lang="en-US" dirty="0"/>
              <a:t>The work of </a:t>
            </a:r>
            <a:r>
              <a:rPr lang="en-US" dirty="0" err="1"/>
              <a:t>CHarles</a:t>
            </a:r>
            <a:r>
              <a:rPr lang="en-US" dirty="0"/>
              <a:t> Darwin</a:t>
            </a:r>
          </a:p>
        </p:txBody>
      </p:sp>
      <p:sp>
        <p:nvSpPr>
          <p:cNvPr id="3" name="Content Placeholder 2">
            <a:extLst>
              <a:ext uri="{FF2B5EF4-FFF2-40B4-BE49-F238E27FC236}">
                <a16:creationId xmlns:a16="http://schemas.microsoft.com/office/drawing/2014/main" id="{2ABB8FA4-0A4F-231A-3803-97DF58929268}"/>
              </a:ext>
            </a:extLst>
          </p:cNvPr>
          <p:cNvSpPr>
            <a:spLocks noGrp="1"/>
          </p:cNvSpPr>
          <p:nvPr>
            <p:ph idx="1"/>
          </p:nvPr>
        </p:nvSpPr>
        <p:spPr>
          <a:xfrm>
            <a:off x="838200" y="1876084"/>
            <a:ext cx="10734477" cy="964875"/>
          </a:xfrm>
        </p:spPr>
        <p:txBody>
          <a:bodyPr vert="horz" lIns="91440" tIns="45720" rIns="91440" bIns="45720" rtlCol="0" anchor="t">
            <a:normAutofit/>
          </a:bodyPr>
          <a:lstStyle/>
          <a:p>
            <a:r>
              <a:rPr lang="en-US" sz="2400" dirty="0">
                <a:latin typeface="Times New Roman"/>
                <a:cs typeface="Times New Roman"/>
              </a:rPr>
              <a:t>Darwin studied 18 species of finches. The birds had different beak types that related to what each finch ate each day.</a:t>
            </a:r>
          </a:p>
        </p:txBody>
      </p:sp>
      <p:sp>
        <p:nvSpPr>
          <p:cNvPr id="8" name="TextBox 7">
            <a:extLst>
              <a:ext uri="{FF2B5EF4-FFF2-40B4-BE49-F238E27FC236}">
                <a16:creationId xmlns:a16="http://schemas.microsoft.com/office/drawing/2014/main" id="{7C9DA5EC-3F3B-BD15-81B5-B905D4810CF6}"/>
              </a:ext>
            </a:extLst>
          </p:cNvPr>
          <p:cNvSpPr txBox="1"/>
          <p:nvPr/>
        </p:nvSpPr>
        <p:spPr>
          <a:xfrm>
            <a:off x="10270434" y="298173"/>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0" name="Picture 9" descr="A diagram of birds eating&#10;&#10;Description automatically generated">
            <a:extLst>
              <a:ext uri="{FF2B5EF4-FFF2-40B4-BE49-F238E27FC236}">
                <a16:creationId xmlns:a16="http://schemas.microsoft.com/office/drawing/2014/main" id="{BCA90864-08B6-812C-B0EB-50BF5B0966E2}"/>
              </a:ext>
            </a:extLst>
          </p:cNvPr>
          <p:cNvPicPr>
            <a:picLocks noChangeAspect="1"/>
          </p:cNvPicPr>
          <p:nvPr/>
        </p:nvPicPr>
        <p:blipFill>
          <a:blip r:embed="rId2"/>
          <a:stretch>
            <a:fillRect/>
          </a:stretch>
        </p:blipFill>
        <p:spPr>
          <a:xfrm>
            <a:off x="4074828" y="3058362"/>
            <a:ext cx="8039723" cy="3801768"/>
          </a:xfrm>
          <a:prstGeom prst="rect">
            <a:avLst/>
          </a:prstGeom>
        </p:spPr>
      </p:pic>
      <p:sp>
        <p:nvSpPr>
          <p:cNvPr id="13" name="Content Placeholder 2">
            <a:extLst>
              <a:ext uri="{FF2B5EF4-FFF2-40B4-BE49-F238E27FC236}">
                <a16:creationId xmlns:a16="http://schemas.microsoft.com/office/drawing/2014/main" id="{DBBC94B9-5A54-7881-8059-0818667196CD}"/>
              </a:ext>
            </a:extLst>
          </p:cNvPr>
          <p:cNvSpPr txBox="1">
            <a:spLocks/>
          </p:cNvSpPr>
          <p:nvPr/>
        </p:nvSpPr>
        <p:spPr>
          <a:xfrm>
            <a:off x="840698" y="2941834"/>
            <a:ext cx="2992818" cy="379073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Times New Roman"/>
                <a:cs typeface="Times New Roman"/>
              </a:rPr>
              <a:t>Each of the </a:t>
            </a:r>
            <a:r>
              <a:rPr lang="en-US" sz="2400" b="1" dirty="0">
                <a:latin typeface="Times New Roman"/>
                <a:cs typeface="Times New Roman"/>
              </a:rPr>
              <a:t>bird’s beak </a:t>
            </a:r>
            <a:r>
              <a:rPr lang="en-US" sz="2400" dirty="0">
                <a:latin typeface="Times New Roman"/>
                <a:cs typeface="Times New Roman"/>
              </a:rPr>
              <a:t>is different.</a:t>
            </a:r>
          </a:p>
          <a:p>
            <a:r>
              <a:rPr lang="en-US" sz="2400" dirty="0">
                <a:latin typeface="Times New Roman"/>
                <a:cs typeface="Times New Roman"/>
              </a:rPr>
              <a:t>It was different because it </a:t>
            </a:r>
            <a:r>
              <a:rPr lang="en-US" sz="2400" b="1" dirty="0">
                <a:latin typeface="Times New Roman"/>
                <a:cs typeface="Times New Roman"/>
              </a:rPr>
              <a:t>evolved for eating a particular food source.</a:t>
            </a:r>
          </a:p>
          <a:p>
            <a:r>
              <a:rPr lang="en-US" sz="2400" dirty="0">
                <a:latin typeface="Times New Roman"/>
                <a:cs typeface="Times New Roman"/>
              </a:rPr>
              <a:t>The </a:t>
            </a:r>
            <a:r>
              <a:rPr lang="en-US" sz="2400" b="1" dirty="0">
                <a:latin typeface="Times New Roman"/>
                <a:cs typeface="Times New Roman"/>
              </a:rPr>
              <a:t>beak shape was fittest (best adapted) for the particular food </a:t>
            </a:r>
            <a:r>
              <a:rPr lang="en-US" sz="2400" dirty="0">
                <a:latin typeface="Times New Roman"/>
                <a:cs typeface="Times New Roman"/>
              </a:rPr>
              <a:t>that was around.</a:t>
            </a:r>
          </a:p>
        </p:txBody>
      </p:sp>
    </p:spTree>
    <p:extLst>
      <p:ext uri="{BB962C8B-B14F-4D97-AF65-F5344CB8AC3E}">
        <p14:creationId xmlns:p14="http://schemas.microsoft.com/office/powerpoint/2010/main" val="40825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78D5-B116-4A36-8C6F-F6F7F0C5F8C3}"/>
              </a:ext>
            </a:extLst>
          </p:cNvPr>
          <p:cNvSpPr>
            <a:spLocks noGrp="1"/>
          </p:cNvSpPr>
          <p:nvPr>
            <p:ph type="title"/>
          </p:nvPr>
        </p:nvSpPr>
        <p:spPr/>
        <p:txBody>
          <a:bodyPr>
            <a:normAutofit/>
          </a:bodyPr>
          <a:lstStyle/>
          <a:p>
            <a:r>
              <a:rPr lang="en-US" dirty="0"/>
              <a:t>Natural Selection's Five Points</a:t>
            </a:r>
          </a:p>
        </p:txBody>
      </p:sp>
      <p:sp>
        <p:nvSpPr>
          <p:cNvPr id="3" name="Content Placeholder 2">
            <a:extLst>
              <a:ext uri="{FF2B5EF4-FFF2-40B4-BE49-F238E27FC236}">
                <a16:creationId xmlns:a16="http://schemas.microsoft.com/office/drawing/2014/main" id="{2ABB8FA4-0A4F-231A-3803-97DF58929268}"/>
              </a:ext>
            </a:extLst>
          </p:cNvPr>
          <p:cNvSpPr>
            <a:spLocks noGrp="1"/>
          </p:cNvSpPr>
          <p:nvPr>
            <p:ph idx="1"/>
          </p:nvPr>
        </p:nvSpPr>
        <p:spPr>
          <a:xfrm>
            <a:off x="838200" y="1876084"/>
            <a:ext cx="4213032" cy="4675483"/>
          </a:xfrm>
        </p:spPr>
        <p:txBody>
          <a:bodyPr vert="horz" lIns="91440" tIns="45720" rIns="91440" bIns="45720" rtlCol="0" anchor="t">
            <a:normAutofit lnSpcReduction="10000"/>
          </a:bodyPr>
          <a:lstStyle/>
          <a:p>
            <a:r>
              <a:rPr lang="en-US" sz="2400" dirty="0">
                <a:latin typeface="Times New Roman"/>
                <a:cs typeface="Times New Roman"/>
              </a:rPr>
              <a:t>Charles Darwin's theory of natural selection contains 5 points:</a:t>
            </a:r>
          </a:p>
          <a:p>
            <a:pPr marL="731520" lvl="1" indent="-457200">
              <a:buAutoNum type="arabicPeriod"/>
            </a:pPr>
            <a:r>
              <a:rPr lang="en-US" sz="2200" dirty="0">
                <a:latin typeface="Times New Roman"/>
                <a:ea typeface="+mn-lt"/>
                <a:cs typeface="+mn-lt"/>
              </a:rPr>
              <a:t>Population has variations. </a:t>
            </a:r>
            <a:endParaRPr lang="en-US" sz="2200" i="0" dirty="0">
              <a:latin typeface="Times New Roman"/>
              <a:cs typeface="Times New Roman"/>
            </a:endParaRPr>
          </a:p>
          <a:p>
            <a:pPr marL="731520" lvl="1" indent="-457200">
              <a:buAutoNum type="arabicPeriod"/>
            </a:pPr>
            <a:r>
              <a:rPr lang="en-US" sz="2200" dirty="0">
                <a:latin typeface="Times New Roman"/>
                <a:ea typeface="+mn-lt"/>
                <a:cs typeface="+mn-lt"/>
              </a:rPr>
              <a:t>Some variations are favorable. </a:t>
            </a:r>
            <a:endParaRPr lang="en-US" sz="2200" i="0" dirty="0">
              <a:latin typeface="Times New Roman"/>
              <a:cs typeface="Times New Roman"/>
            </a:endParaRPr>
          </a:p>
          <a:p>
            <a:pPr marL="731520" lvl="1" indent="-457200">
              <a:buAutoNum type="arabicPeriod"/>
            </a:pPr>
            <a:r>
              <a:rPr lang="en-US" sz="2200" dirty="0">
                <a:latin typeface="Times New Roman"/>
                <a:ea typeface="+mn-lt"/>
                <a:cs typeface="+mn-lt"/>
              </a:rPr>
              <a:t>More offspring are produced than survive.</a:t>
            </a:r>
            <a:endParaRPr lang="en-US" sz="2200" i="0" dirty="0">
              <a:latin typeface="Times New Roman"/>
              <a:cs typeface="Times New Roman"/>
            </a:endParaRPr>
          </a:p>
          <a:p>
            <a:pPr marL="731520" lvl="1" indent="-457200">
              <a:buAutoNum type="arabicPeriod"/>
            </a:pPr>
            <a:r>
              <a:rPr lang="en-US" sz="2200" dirty="0">
                <a:latin typeface="Times New Roman"/>
                <a:ea typeface="+mn-lt"/>
                <a:cs typeface="+mn-lt"/>
              </a:rPr>
              <a:t>Those that survive have favorable traits. </a:t>
            </a:r>
            <a:endParaRPr lang="en-US" sz="2200" i="0" dirty="0">
              <a:latin typeface="Times New Roman"/>
              <a:cs typeface="Times New Roman"/>
            </a:endParaRPr>
          </a:p>
          <a:p>
            <a:pPr marL="731520" lvl="1" indent="-457200">
              <a:buAutoNum type="arabicPeriod"/>
            </a:pPr>
            <a:r>
              <a:rPr lang="en-US" sz="2200" dirty="0">
                <a:latin typeface="Times New Roman"/>
                <a:ea typeface="+mn-lt"/>
                <a:cs typeface="+mn-lt"/>
              </a:rPr>
              <a:t>A population will change over time. </a:t>
            </a:r>
            <a:endParaRPr lang="en-US" sz="2200" i="0" dirty="0">
              <a:latin typeface="Times New Roman"/>
              <a:cs typeface="Times New Roman"/>
            </a:endParaRPr>
          </a:p>
        </p:txBody>
      </p:sp>
      <p:pic>
        <p:nvPicPr>
          <p:cNvPr id="7" name="Picture 6" descr="A diagram of a group of animals&#10;&#10;Description automatically generated">
            <a:extLst>
              <a:ext uri="{FF2B5EF4-FFF2-40B4-BE49-F238E27FC236}">
                <a16:creationId xmlns:a16="http://schemas.microsoft.com/office/drawing/2014/main" id="{F8944F75-C351-8343-99F6-309BD63EB3A1}"/>
              </a:ext>
            </a:extLst>
          </p:cNvPr>
          <p:cNvPicPr>
            <a:picLocks noChangeAspect="1"/>
          </p:cNvPicPr>
          <p:nvPr/>
        </p:nvPicPr>
        <p:blipFill>
          <a:blip r:embed="rId2"/>
          <a:stretch>
            <a:fillRect/>
          </a:stretch>
        </p:blipFill>
        <p:spPr>
          <a:xfrm>
            <a:off x="5049187" y="2163884"/>
            <a:ext cx="7127822" cy="3529576"/>
          </a:xfrm>
          <a:prstGeom prst="rect">
            <a:avLst/>
          </a:prstGeom>
        </p:spPr>
      </p:pic>
    </p:spTree>
    <p:extLst>
      <p:ext uri="{BB962C8B-B14F-4D97-AF65-F5344CB8AC3E}">
        <p14:creationId xmlns:p14="http://schemas.microsoft.com/office/powerpoint/2010/main" val="160432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78D5-B116-4A36-8C6F-F6F7F0C5F8C3}"/>
              </a:ext>
            </a:extLst>
          </p:cNvPr>
          <p:cNvSpPr>
            <a:spLocks noGrp="1"/>
          </p:cNvSpPr>
          <p:nvPr>
            <p:ph type="title"/>
          </p:nvPr>
        </p:nvSpPr>
        <p:spPr>
          <a:xfrm>
            <a:off x="1965960" y="-207490"/>
            <a:ext cx="10515600" cy="1116811"/>
          </a:xfrm>
        </p:spPr>
        <p:txBody>
          <a:bodyPr>
            <a:normAutofit/>
          </a:bodyPr>
          <a:lstStyle/>
          <a:p>
            <a:r>
              <a:rPr lang="en-US" dirty="0"/>
              <a:t>Natural Selection example</a:t>
            </a:r>
          </a:p>
        </p:txBody>
      </p:sp>
      <p:sp>
        <p:nvSpPr>
          <p:cNvPr id="3" name="Content Placeholder 2">
            <a:extLst>
              <a:ext uri="{FF2B5EF4-FFF2-40B4-BE49-F238E27FC236}">
                <a16:creationId xmlns:a16="http://schemas.microsoft.com/office/drawing/2014/main" id="{2ABB8FA4-0A4F-231A-3803-97DF58929268}"/>
              </a:ext>
            </a:extLst>
          </p:cNvPr>
          <p:cNvSpPr>
            <a:spLocks noGrp="1"/>
          </p:cNvSpPr>
          <p:nvPr>
            <p:ph idx="1"/>
          </p:nvPr>
        </p:nvSpPr>
        <p:spPr>
          <a:xfrm>
            <a:off x="118534" y="909321"/>
            <a:ext cx="8223955" cy="5839801"/>
          </a:xfrm>
        </p:spPr>
        <p:txBody>
          <a:bodyPr vert="horz" lIns="91440" tIns="45720" rIns="91440" bIns="45720" rtlCol="0" anchor="t">
            <a:normAutofit/>
          </a:bodyPr>
          <a:lstStyle/>
          <a:p>
            <a:r>
              <a:rPr lang="en-US" sz="2400" dirty="0">
                <a:latin typeface="Times New Roman"/>
                <a:cs typeface="Times New Roman"/>
              </a:rPr>
              <a:t>There is a fox with white fur and a fox with red fur in the artic. Each fox has 10 offspring. 8 of the white foxes survive, while only 3 of the red foxes survive.</a:t>
            </a:r>
          </a:p>
          <a:p>
            <a:pPr marL="731520" lvl="1" indent="-457200">
              <a:buAutoNum type="arabicPeriod"/>
            </a:pPr>
            <a:r>
              <a:rPr lang="en-US" sz="2200" dirty="0">
                <a:latin typeface="Times New Roman"/>
                <a:ea typeface="+mn-lt"/>
                <a:cs typeface="+mn-lt"/>
              </a:rPr>
              <a:t>There are 2 variations here, red and white fur.</a:t>
            </a:r>
          </a:p>
          <a:p>
            <a:pPr marL="274320" lvl="1" indent="0">
              <a:buNone/>
            </a:pPr>
            <a:endParaRPr lang="en-US" sz="2200" i="0" dirty="0">
              <a:latin typeface="Times New Roman"/>
              <a:cs typeface="Times New Roman"/>
            </a:endParaRPr>
          </a:p>
          <a:p>
            <a:pPr marL="274320" lvl="1" indent="0">
              <a:buNone/>
            </a:pPr>
            <a:r>
              <a:rPr lang="en-US" sz="2200" dirty="0">
                <a:latin typeface="Times New Roman"/>
                <a:ea typeface="+mn-lt"/>
                <a:cs typeface="+mn-lt"/>
              </a:rPr>
              <a:t>2. White fur is better for survival in the artic. (Blends in)</a:t>
            </a:r>
          </a:p>
          <a:p>
            <a:pPr marL="274320" lvl="1" indent="0">
              <a:buNone/>
            </a:pPr>
            <a:endParaRPr lang="en-US" sz="2200" i="0" dirty="0">
              <a:latin typeface="Times New Roman"/>
              <a:cs typeface="Times New Roman"/>
            </a:endParaRPr>
          </a:p>
          <a:p>
            <a:pPr marL="274320" lvl="1" indent="0">
              <a:buNone/>
            </a:pPr>
            <a:r>
              <a:rPr lang="en-US" sz="2200" dirty="0">
                <a:latin typeface="Times New Roman"/>
                <a:ea typeface="+mn-lt"/>
                <a:cs typeface="+mn-lt"/>
              </a:rPr>
              <a:t>3. More offspring are produced than survive.</a:t>
            </a:r>
          </a:p>
          <a:p>
            <a:pPr marL="274320" lvl="1" indent="0">
              <a:buNone/>
            </a:pPr>
            <a:endParaRPr lang="en-US" sz="2200" i="0" dirty="0">
              <a:latin typeface="Times New Roman"/>
              <a:cs typeface="Times New Roman"/>
            </a:endParaRPr>
          </a:p>
          <a:p>
            <a:pPr marL="274320" lvl="1" indent="0">
              <a:buNone/>
            </a:pPr>
            <a:r>
              <a:rPr lang="en-US" sz="2200" dirty="0">
                <a:latin typeface="Times New Roman"/>
                <a:ea typeface="+mn-lt"/>
                <a:cs typeface="+mn-lt"/>
              </a:rPr>
              <a:t>4. Those that survive have favorable traits. In this case, white fur. </a:t>
            </a:r>
          </a:p>
          <a:p>
            <a:pPr marL="274320" lvl="1" indent="0">
              <a:buNone/>
            </a:pPr>
            <a:endParaRPr lang="en-US" sz="2200" i="0" dirty="0">
              <a:latin typeface="Times New Roman"/>
              <a:cs typeface="Times New Roman"/>
            </a:endParaRPr>
          </a:p>
          <a:p>
            <a:pPr marL="274320" lvl="1" indent="0">
              <a:buNone/>
            </a:pPr>
            <a:r>
              <a:rPr lang="en-US" sz="2200" dirty="0">
                <a:latin typeface="Times New Roman"/>
                <a:ea typeface="+mn-lt"/>
                <a:cs typeface="+mn-lt"/>
              </a:rPr>
              <a:t>5. A population will change over time. In this case, over time the population will have more white furred foxes.</a:t>
            </a:r>
            <a:endParaRPr lang="en-US" sz="2200" dirty="0">
              <a:latin typeface="Times New Roman"/>
              <a:cs typeface="Times New Roman"/>
            </a:endParaRPr>
          </a:p>
        </p:txBody>
      </p:sp>
      <p:pic>
        <p:nvPicPr>
          <p:cNvPr id="5" name="Picture 4" descr="American red fox - Wikipedia">
            <a:extLst>
              <a:ext uri="{FF2B5EF4-FFF2-40B4-BE49-F238E27FC236}">
                <a16:creationId xmlns:a16="http://schemas.microsoft.com/office/drawing/2014/main" id="{14084DD8-E8F5-7892-F265-862473C3DCF3}"/>
              </a:ext>
            </a:extLst>
          </p:cNvPr>
          <p:cNvPicPr>
            <a:picLocks noChangeAspect="1"/>
          </p:cNvPicPr>
          <p:nvPr/>
        </p:nvPicPr>
        <p:blipFill>
          <a:blip r:embed="rId2"/>
          <a:stretch>
            <a:fillRect/>
          </a:stretch>
        </p:blipFill>
        <p:spPr>
          <a:xfrm>
            <a:off x="8342489" y="909321"/>
            <a:ext cx="3730977" cy="2663514"/>
          </a:xfrm>
          <a:prstGeom prst="rect">
            <a:avLst/>
          </a:prstGeom>
        </p:spPr>
      </p:pic>
      <p:pic>
        <p:nvPicPr>
          <p:cNvPr id="6" name="Picture 5" descr="Arctic fox - Wikipedia">
            <a:extLst>
              <a:ext uri="{FF2B5EF4-FFF2-40B4-BE49-F238E27FC236}">
                <a16:creationId xmlns:a16="http://schemas.microsoft.com/office/drawing/2014/main" id="{D573BE12-D481-F37E-9726-CA1149E11BD6}"/>
              </a:ext>
            </a:extLst>
          </p:cNvPr>
          <p:cNvPicPr>
            <a:picLocks noChangeAspect="1"/>
          </p:cNvPicPr>
          <p:nvPr/>
        </p:nvPicPr>
        <p:blipFill>
          <a:blip r:embed="rId3"/>
          <a:stretch>
            <a:fillRect/>
          </a:stretch>
        </p:blipFill>
        <p:spPr>
          <a:xfrm>
            <a:off x="8122320" y="3870960"/>
            <a:ext cx="3951146" cy="3135800"/>
          </a:xfrm>
          <a:prstGeom prst="rect">
            <a:avLst/>
          </a:prstGeom>
        </p:spPr>
      </p:pic>
    </p:spTree>
    <p:extLst>
      <p:ext uri="{BB962C8B-B14F-4D97-AF65-F5344CB8AC3E}">
        <p14:creationId xmlns:p14="http://schemas.microsoft.com/office/powerpoint/2010/main" val="277633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78D5-B116-4A36-8C6F-F6F7F0C5F8C3}"/>
              </a:ext>
            </a:extLst>
          </p:cNvPr>
          <p:cNvSpPr>
            <a:spLocks noGrp="1"/>
          </p:cNvSpPr>
          <p:nvPr>
            <p:ph type="title"/>
          </p:nvPr>
        </p:nvSpPr>
        <p:spPr>
          <a:xfrm>
            <a:off x="120171" y="93882"/>
            <a:ext cx="7894320" cy="831093"/>
          </a:xfrm>
        </p:spPr>
        <p:txBody>
          <a:bodyPr>
            <a:normAutofit/>
          </a:bodyPr>
          <a:lstStyle/>
          <a:p>
            <a:r>
              <a:rPr lang="en-US" dirty="0"/>
              <a:t>The Theory of Evolution</a:t>
            </a:r>
          </a:p>
        </p:txBody>
      </p:sp>
      <p:sp>
        <p:nvSpPr>
          <p:cNvPr id="3" name="Content Placeholder 2">
            <a:extLst>
              <a:ext uri="{FF2B5EF4-FFF2-40B4-BE49-F238E27FC236}">
                <a16:creationId xmlns:a16="http://schemas.microsoft.com/office/drawing/2014/main" id="{2ABB8FA4-0A4F-231A-3803-97DF58929268}"/>
              </a:ext>
            </a:extLst>
          </p:cNvPr>
          <p:cNvSpPr>
            <a:spLocks noGrp="1"/>
          </p:cNvSpPr>
          <p:nvPr>
            <p:ph idx="1"/>
          </p:nvPr>
        </p:nvSpPr>
        <p:spPr>
          <a:xfrm>
            <a:off x="120171" y="924976"/>
            <a:ext cx="7884327" cy="5626592"/>
          </a:xfrm>
        </p:spPr>
        <p:txBody>
          <a:bodyPr vert="horz" lIns="91440" tIns="45720" rIns="91440" bIns="45720" rtlCol="0" anchor="t">
            <a:normAutofit/>
          </a:bodyPr>
          <a:lstStyle/>
          <a:p>
            <a:r>
              <a:rPr lang="en-US" sz="2400" dirty="0">
                <a:latin typeface="Times New Roman"/>
                <a:cs typeface="Times New Roman"/>
              </a:rPr>
              <a:t>The idea of natural selection led to evidence that supports the theory of evolution. </a:t>
            </a:r>
          </a:p>
          <a:p>
            <a:r>
              <a:rPr lang="en-US" sz="2400" b="1" dirty="0">
                <a:latin typeface="Times New Roman"/>
                <a:cs typeface="Times New Roman"/>
              </a:rPr>
              <a:t>Evolution</a:t>
            </a:r>
            <a:r>
              <a:rPr lang="en-US" sz="2400" dirty="0">
                <a:latin typeface="Times New Roman"/>
                <a:cs typeface="Times New Roman"/>
              </a:rPr>
              <a:t> is</a:t>
            </a:r>
            <a:r>
              <a:rPr lang="en-US" sz="2400" dirty="0">
                <a:latin typeface="Times New Roman"/>
                <a:ea typeface="+mn-lt"/>
                <a:cs typeface="+mn-lt"/>
              </a:rPr>
              <a:t> the change in heritable characteristics of biological populations over successive generations. (In other words, as natural selection </a:t>
            </a:r>
            <a:r>
              <a:rPr lang="en-US" sz="2400" dirty="0" err="1">
                <a:latin typeface="Times New Roman"/>
                <a:ea typeface="+mn-lt"/>
                <a:cs typeface="+mn-lt"/>
              </a:rPr>
              <a:t>favours</a:t>
            </a:r>
            <a:r>
              <a:rPr lang="en-US" sz="2400" dirty="0">
                <a:latin typeface="Times New Roman"/>
                <a:ea typeface="+mn-lt"/>
                <a:cs typeface="+mn-lt"/>
              </a:rPr>
              <a:t>/picks particular traits, species change, adapt to their surroundings. </a:t>
            </a:r>
          </a:p>
          <a:p>
            <a:r>
              <a:rPr lang="en-US" sz="2400" dirty="0">
                <a:latin typeface="Times New Roman"/>
                <a:cs typeface="Times New Roman"/>
              </a:rPr>
              <a:t>Evolution details that all life came from pre-existing life and simply evolved over time. Example: Humans came from Chimpanzees and share 99% of the same DNA code.</a:t>
            </a:r>
          </a:p>
        </p:txBody>
      </p:sp>
      <p:pic>
        <p:nvPicPr>
          <p:cNvPr id="4" name="Picture 3" descr="A silhouette of a person walking with a microphone and a chair&#10;&#10;Description automatically generated">
            <a:extLst>
              <a:ext uri="{FF2B5EF4-FFF2-40B4-BE49-F238E27FC236}">
                <a16:creationId xmlns:a16="http://schemas.microsoft.com/office/drawing/2014/main" id="{295C37FA-ACDD-576B-F75E-83011C030D63}"/>
              </a:ext>
            </a:extLst>
          </p:cNvPr>
          <p:cNvPicPr>
            <a:picLocks noChangeAspect="1"/>
          </p:cNvPicPr>
          <p:nvPr/>
        </p:nvPicPr>
        <p:blipFill>
          <a:blip r:embed="rId2"/>
          <a:stretch>
            <a:fillRect/>
          </a:stretch>
        </p:blipFill>
        <p:spPr>
          <a:xfrm>
            <a:off x="120170" y="5587170"/>
            <a:ext cx="4338530" cy="1176948"/>
          </a:xfrm>
          <a:prstGeom prst="rect">
            <a:avLst/>
          </a:prstGeom>
        </p:spPr>
      </p:pic>
      <p:pic>
        <p:nvPicPr>
          <p:cNvPr id="5" name="Picture 4" descr="A diagram of different animals&#10;&#10;Description automatically generated">
            <a:extLst>
              <a:ext uri="{FF2B5EF4-FFF2-40B4-BE49-F238E27FC236}">
                <a16:creationId xmlns:a16="http://schemas.microsoft.com/office/drawing/2014/main" id="{AFB220A9-F778-E6C4-DE31-12B1B99CF390}"/>
              </a:ext>
            </a:extLst>
          </p:cNvPr>
          <p:cNvPicPr>
            <a:picLocks noChangeAspect="1"/>
          </p:cNvPicPr>
          <p:nvPr/>
        </p:nvPicPr>
        <p:blipFill>
          <a:blip r:embed="rId3"/>
          <a:stretch>
            <a:fillRect/>
          </a:stretch>
        </p:blipFill>
        <p:spPr>
          <a:xfrm>
            <a:off x="8004498" y="306432"/>
            <a:ext cx="4067331" cy="3292047"/>
          </a:xfrm>
          <a:prstGeom prst="rect">
            <a:avLst/>
          </a:prstGeom>
        </p:spPr>
      </p:pic>
    </p:spTree>
    <p:extLst>
      <p:ext uri="{BB962C8B-B14F-4D97-AF65-F5344CB8AC3E}">
        <p14:creationId xmlns:p14="http://schemas.microsoft.com/office/powerpoint/2010/main" val="244522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894E-E307-388E-4E97-D19D511B1A98}"/>
              </a:ext>
            </a:extLst>
          </p:cNvPr>
          <p:cNvSpPr>
            <a:spLocks noGrp="1"/>
          </p:cNvSpPr>
          <p:nvPr>
            <p:ph type="title"/>
          </p:nvPr>
        </p:nvSpPr>
        <p:spPr>
          <a:xfrm>
            <a:off x="304800" y="-192250"/>
            <a:ext cx="10515600" cy="1116811"/>
          </a:xfrm>
        </p:spPr>
        <p:txBody>
          <a:bodyPr/>
          <a:lstStyle/>
          <a:p>
            <a:r>
              <a:rPr lang="en-US" dirty="0"/>
              <a:t>Proof for Evolution</a:t>
            </a:r>
          </a:p>
        </p:txBody>
      </p:sp>
      <p:sp>
        <p:nvSpPr>
          <p:cNvPr id="3" name="Content Placeholder 2">
            <a:extLst>
              <a:ext uri="{FF2B5EF4-FFF2-40B4-BE49-F238E27FC236}">
                <a16:creationId xmlns:a16="http://schemas.microsoft.com/office/drawing/2014/main" id="{6CABA0C6-9A47-62DA-22A8-F59F2B7D4B0E}"/>
              </a:ext>
            </a:extLst>
          </p:cNvPr>
          <p:cNvSpPr>
            <a:spLocks noGrp="1"/>
          </p:cNvSpPr>
          <p:nvPr>
            <p:ph idx="1"/>
          </p:nvPr>
        </p:nvSpPr>
        <p:spPr>
          <a:xfrm>
            <a:off x="304800" y="1082040"/>
            <a:ext cx="6964680" cy="5562601"/>
          </a:xfrm>
        </p:spPr>
        <p:txBody>
          <a:bodyPr vert="horz" lIns="91440" tIns="45720" rIns="91440" bIns="45720" rtlCol="0" anchor="t">
            <a:normAutofit lnSpcReduction="10000"/>
          </a:bodyPr>
          <a:lstStyle/>
          <a:p>
            <a:r>
              <a:rPr lang="en-US" sz="2400" dirty="0">
                <a:latin typeface="Times New Roman"/>
                <a:cs typeface="Times New Roman"/>
              </a:rPr>
              <a:t>We have found organisms with very similar DNA, and can create family trees for species (called Phylogenetic trees).</a:t>
            </a:r>
          </a:p>
          <a:p>
            <a:endParaRPr lang="en-US" sz="2400" dirty="0">
              <a:latin typeface="Times New Roman"/>
              <a:cs typeface="Times New Roman"/>
            </a:endParaRPr>
          </a:p>
          <a:p>
            <a:r>
              <a:rPr lang="en-US" sz="2400" dirty="0">
                <a:latin typeface="Times New Roman"/>
                <a:cs typeface="Times New Roman"/>
              </a:rPr>
              <a:t>Other evidence includes </a:t>
            </a:r>
            <a:r>
              <a:rPr lang="en-US" sz="2400" b="1" dirty="0">
                <a:latin typeface="Times New Roman"/>
                <a:cs typeface="Times New Roman"/>
              </a:rPr>
              <a:t>Homologous Structures</a:t>
            </a:r>
            <a:r>
              <a:rPr lang="en-US" sz="2400" dirty="0">
                <a:latin typeface="Times New Roman"/>
                <a:cs typeface="Times New Roman"/>
              </a:rPr>
              <a:t>, which are limbs and other parts of a species that resemble similar structures in other species.</a:t>
            </a:r>
          </a:p>
          <a:p>
            <a:endParaRPr lang="en-US" sz="2400" dirty="0">
              <a:latin typeface="Times New Roman"/>
              <a:cs typeface="Times New Roman"/>
            </a:endParaRPr>
          </a:p>
          <a:p>
            <a:r>
              <a:rPr lang="en-US" sz="2400" dirty="0">
                <a:latin typeface="Times New Roman"/>
                <a:cs typeface="Times New Roman"/>
              </a:rPr>
              <a:t>Not to confused with </a:t>
            </a:r>
            <a:r>
              <a:rPr lang="en-US" sz="2400" b="1" dirty="0">
                <a:latin typeface="Times New Roman"/>
                <a:cs typeface="Times New Roman"/>
              </a:rPr>
              <a:t>Analogous Structures</a:t>
            </a:r>
            <a:r>
              <a:rPr lang="en-US" sz="2400" dirty="0">
                <a:latin typeface="Times New Roman"/>
                <a:cs typeface="Times New Roman"/>
              </a:rPr>
              <a:t>, which are </a:t>
            </a:r>
            <a:r>
              <a:rPr lang="en-US" sz="2400" b="1" dirty="0">
                <a:latin typeface="Times New Roman"/>
                <a:cs typeface="Times New Roman"/>
              </a:rPr>
              <a:t>different structures </a:t>
            </a:r>
            <a:r>
              <a:rPr lang="en-US" sz="2400" dirty="0">
                <a:latin typeface="Times New Roman"/>
                <a:cs typeface="Times New Roman"/>
              </a:rPr>
              <a:t>no common ancestor but they each serve </a:t>
            </a:r>
            <a:r>
              <a:rPr lang="en-US" sz="2400" b="1" dirty="0">
                <a:latin typeface="Times New Roman"/>
                <a:cs typeface="Times New Roman"/>
              </a:rPr>
              <a:t>similar functions</a:t>
            </a:r>
            <a:r>
              <a:rPr lang="en-US" sz="2400" dirty="0">
                <a:latin typeface="Times New Roman"/>
                <a:cs typeface="Times New Roman"/>
              </a:rPr>
              <a:t>. (Like a birds wing and a bats wing – Different structure but same functions – Flight)</a:t>
            </a:r>
          </a:p>
        </p:txBody>
      </p:sp>
      <p:pic>
        <p:nvPicPr>
          <p:cNvPr id="4" name="Picture 3" descr="What is Molecular Phylogenetics?">
            <a:extLst>
              <a:ext uri="{FF2B5EF4-FFF2-40B4-BE49-F238E27FC236}">
                <a16:creationId xmlns:a16="http://schemas.microsoft.com/office/drawing/2014/main" id="{ACDFFACF-4E92-F792-E1CC-65413661DB54}"/>
              </a:ext>
            </a:extLst>
          </p:cNvPr>
          <p:cNvPicPr>
            <a:picLocks noChangeAspect="1"/>
          </p:cNvPicPr>
          <p:nvPr/>
        </p:nvPicPr>
        <p:blipFill>
          <a:blip r:embed="rId2"/>
          <a:stretch>
            <a:fillRect/>
          </a:stretch>
        </p:blipFill>
        <p:spPr>
          <a:xfrm>
            <a:off x="7424326" y="2742918"/>
            <a:ext cx="4765792" cy="4043868"/>
          </a:xfrm>
          <a:prstGeom prst="rect">
            <a:avLst/>
          </a:prstGeom>
        </p:spPr>
      </p:pic>
      <p:pic>
        <p:nvPicPr>
          <p:cNvPr id="5" name="Picture 4" descr="Homologous Structure Vector Illustration. Biological Species Example Scheme  Stock Vector - Illustration of diagram, animal: 168174606">
            <a:extLst>
              <a:ext uri="{FF2B5EF4-FFF2-40B4-BE49-F238E27FC236}">
                <a16:creationId xmlns:a16="http://schemas.microsoft.com/office/drawing/2014/main" id="{4E8620F3-77FA-96C4-12ED-B14786D67299}"/>
              </a:ext>
            </a:extLst>
          </p:cNvPr>
          <p:cNvPicPr>
            <a:picLocks noChangeAspect="1"/>
          </p:cNvPicPr>
          <p:nvPr/>
        </p:nvPicPr>
        <p:blipFill>
          <a:blip r:embed="rId3"/>
          <a:stretch>
            <a:fillRect/>
          </a:stretch>
        </p:blipFill>
        <p:spPr>
          <a:xfrm>
            <a:off x="7772401" y="59160"/>
            <a:ext cx="4342458" cy="2675680"/>
          </a:xfrm>
          <a:prstGeom prst="rect">
            <a:avLst/>
          </a:prstGeom>
        </p:spPr>
      </p:pic>
    </p:spTree>
    <p:extLst>
      <p:ext uri="{BB962C8B-B14F-4D97-AF65-F5344CB8AC3E}">
        <p14:creationId xmlns:p14="http://schemas.microsoft.com/office/powerpoint/2010/main" val="55752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rchwayVTI">
  <a:themeElements>
    <a:clrScheme name="AnalogousFromDarkSeedRightStep">
      <a:dk1>
        <a:srgbClr val="000000"/>
      </a:dk1>
      <a:lt1>
        <a:srgbClr val="FFFFFF"/>
      </a:lt1>
      <a:dk2>
        <a:srgbClr val="321D34"/>
      </a:dk2>
      <a:lt2>
        <a:srgbClr val="E3E2E8"/>
      </a:lt2>
      <a:accent1>
        <a:srgbClr val="98A842"/>
      </a:accent1>
      <a:accent2>
        <a:srgbClr val="6EB13B"/>
      </a:accent2>
      <a:accent3>
        <a:srgbClr val="48B547"/>
      </a:accent3>
      <a:accent4>
        <a:srgbClr val="3BB16B"/>
      </a:accent4>
      <a:accent5>
        <a:srgbClr val="45B19E"/>
      </a:accent5>
      <a:accent6>
        <a:srgbClr val="3B95B1"/>
      </a:accent6>
      <a:hlink>
        <a:srgbClr val="BF3F6B"/>
      </a:hlink>
      <a:folHlink>
        <a:srgbClr val="7F7F7F"/>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1132</Words>
  <Application>Microsoft Macintosh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Felix Titling</vt:lpstr>
      <vt:lpstr>Goudy Old Style</vt:lpstr>
      <vt:lpstr>Times New Roman</vt:lpstr>
      <vt:lpstr>ArchwayVTI</vt:lpstr>
      <vt:lpstr>Natural and Artificial Selection</vt:lpstr>
      <vt:lpstr>Natural Selection</vt:lpstr>
      <vt:lpstr>The popularization of Natural Selection</vt:lpstr>
      <vt:lpstr>The popularization of Natural Selection</vt:lpstr>
      <vt:lpstr>The work of CHarles Darwin</vt:lpstr>
      <vt:lpstr>Natural Selection's Five Points</vt:lpstr>
      <vt:lpstr>Natural Selection example</vt:lpstr>
      <vt:lpstr>The Theory of Evolution</vt:lpstr>
      <vt:lpstr>Proof for Evolution</vt:lpstr>
      <vt:lpstr>Proof for Evolution</vt:lpstr>
      <vt:lpstr>Proof for Evolution</vt:lpstr>
      <vt:lpstr>Other factors that impact Evolution</vt:lpstr>
      <vt:lpstr>Adaptive Radiation</vt:lpstr>
      <vt:lpstr>Artificial Selection</vt:lpstr>
      <vt:lpstr>Positives and Negatives – Natural and Artificial selection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Lani Knowles</cp:lastModifiedBy>
  <cp:revision>740</cp:revision>
  <dcterms:created xsi:type="dcterms:W3CDTF">2023-10-03T17:25:16Z</dcterms:created>
  <dcterms:modified xsi:type="dcterms:W3CDTF">2023-10-04T18:46:04Z</dcterms:modified>
</cp:coreProperties>
</file>