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3F0"/>
    <a:srgbClr val="E0D8D9"/>
    <a:srgbClr val="20B59F"/>
    <a:srgbClr val="CEC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FA8292-485C-406B-8B80-4FA171F04EE7}" v="5190" dt="2023-09-18T05:30:34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6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84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9/19/23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2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6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9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9/19/23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7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2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9/19/23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4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9/19/23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2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9/19/23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1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1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9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9/19/23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1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60" r:id="rId8"/>
    <p:sldLayoutId id="2147483757" r:id="rId9"/>
    <p:sldLayoutId id="2147483758" r:id="rId10"/>
    <p:sldLayoutId id="214748375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A976B04F-D132-9607-CA80-119AD1711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7154" r="-2" b="8342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en-US" sz="5200">
                <a:solidFill>
                  <a:srgbClr val="FFFFFF"/>
                </a:solidFill>
                <a:cs typeface="Calibri Light"/>
              </a:rPr>
              <a:t>Mendelian and Non-Mendelian Genetics</a:t>
            </a:r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>
            <a:normAutofit/>
          </a:bodyPr>
          <a:lstStyle/>
          <a:p>
            <a:pPr algn="l"/>
            <a:endParaRPr lang="en-US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8884498-8C0E-4CE3-A52C-4D46CFCBD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14B50A6-093B-4BEC-814D-28A439BF6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A6B3FC4-8E9F-47E9-9E04-AFD4802BF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C534277-E69B-4B16-8548-820EE8962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4C7052-B31A-DE2E-72CA-AD4B631B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8532517" cy="9634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Punnett Practice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71E4A28-509B-EE4E-EC9F-70A17492A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1708403"/>
            <a:ext cx="5638800" cy="49192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dirty="0"/>
              <a:t>Genotype:</a:t>
            </a:r>
          </a:p>
          <a:p>
            <a:pPr lvl="1"/>
            <a:r>
              <a:rPr lang="en-US" sz="1800" dirty="0"/>
              <a:t>Ratio: 2Bb:2bb OR 1Bb : 1Bb (lowest terms).</a:t>
            </a:r>
          </a:p>
          <a:p>
            <a:pPr lvl="1"/>
            <a:r>
              <a:rPr lang="en-US" sz="1800" dirty="0"/>
              <a:t>Percent: 50% Bb:50%bb</a:t>
            </a:r>
          </a:p>
          <a:p>
            <a:pPr lvl="1"/>
            <a:r>
              <a:rPr lang="en-US" sz="1800" dirty="0"/>
              <a:t>Fraction: ½ Bb: ½ bb</a:t>
            </a:r>
          </a:p>
          <a:p>
            <a:r>
              <a:rPr lang="en-US" sz="2200" b="1" dirty="0"/>
              <a:t>Phenotype:</a:t>
            </a:r>
          </a:p>
          <a:p>
            <a:pPr lvl="1"/>
            <a:r>
              <a:rPr lang="en-US" sz="1800" dirty="0">
                <a:ea typeface="+mn-lt"/>
                <a:cs typeface="+mn-lt"/>
              </a:rPr>
              <a:t>Ratio: 1 Brown:1 Blue</a:t>
            </a:r>
            <a:endParaRPr lang="en-US" sz="1800" dirty="0"/>
          </a:p>
          <a:p>
            <a:pPr lvl="1"/>
            <a:r>
              <a:rPr lang="en-US" sz="1800" dirty="0">
                <a:ea typeface="+mn-lt"/>
                <a:cs typeface="+mn-lt"/>
              </a:rPr>
              <a:t>Percent: 50% Brown:50% Blue</a:t>
            </a:r>
            <a:endParaRPr lang="en-US" dirty="0"/>
          </a:p>
          <a:p>
            <a:pPr lvl="1"/>
            <a:r>
              <a:rPr lang="en-US" sz="1800" dirty="0">
                <a:ea typeface="+mn-lt"/>
                <a:cs typeface="+mn-lt"/>
              </a:rPr>
              <a:t>Fraction: ½ Brown: ½ Blue</a:t>
            </a:r>
            <a:endParaRPr lang="en-US" dirty="0"/>
          </a:p>
          <a:p>
            <a:endParaRPr lang="en-US" sz="2200" dirty="0"/>
          </a:p>
          <a:p>
            <a:r>
              <a:rPr lang="en-US" sz="2200" dirty="0"/>
              <a:t>Note: These ratios are </a:t>
            </a:r>
            <a:r>
              <a:rPr lang="en-US" sz="2200" u="sng" dirty="0"/>
              <a:t>chances</a:t>
            </a:r>
            <a:r>
              <a:rPr lang="en-US" sz="2200" dirty="0"/>
              <a:t>, not exact numbers. (Just like a coin flip may not be exactly as it happens)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6" name="Picture 5" descr="A group of eyes and a number of letters&#10;&#10;Description automatically generated">
            <a:extLst>
              <a:ext uri="{FF2B5EF4-FFF2-40B4-BE49-F238E27FC236}">
                <a16:creationId xmlns:a16="http://schemas.microsoft.com/office/drawing/2014/main" id="{49E55E1A-920D-A976-DB47-44F80EDD8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030" y="533400"/>
            <a:ext cx="6383866" cy="637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7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8884498-8C0E-4CE3-A52C-4D46CFCBD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14B50A6-093B-4BEC-814D-28A439BF6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A6B3FC4-8E9F-47E9-9E04-AFD4802BF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C534277-E69B-4B16-8548-820EE8962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4C7052-B31A-DE2E-72CA-AD4B631B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8532517" cy="9634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Non-Mendelian Genetics</a:t>
            </a:r>
            <a:endParaRPr lang="en-US" sz="52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71E4A28-509B-EE4E-EC9F-70A17492A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2452"/>
            <a:ext cx="4402664" cy="455523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200" dirty="0"/>
              <a:t>Gregor Mendel was extremely lucky. The pea plant traits he chose were simple to understand, while many other types of genes are complicated.</a:t>
            </a:r>
            <a:endParaRPr lang="en-US" dirty="0"/>
          </a:p>
          <a:p>
            <a:r>
              <a:rPr lang="en-US" sz="2200" dirty="0"/>
              <a:t>Genes that do not follow the Punnett Square predictable inheritance seen in Mendel's work follow </a:t>
            </a:r>
            <a:r>
              <a:rPr lang="en-US" sz="2200" b="1" dirty="0"/>
              <a:t>Non-Mendelian</a:t>
            </a:r>
            <a:r>
              <a:rPr lang="en-US" sz="2200" dirty="0"/>
              <a:t> </a:t>
            </a:r>
            <a:r>
              <a:rPr lang="en-US" sz="2200" b="1" dirty="0"/>
              <a:t>Genetics</a:t>
            </a:r>
            <a:r>
              <a:rPr lang="en-US" sz="2200" dirty="0"/>
              <a:t>.</a:t>
            </a:r>
            <a:endParaRPr lang="en-US" sz="2200" b="1" dirty="0"/>
          </a:p>
          <a:p>
            <a:r>
              <a:rPr lang="en-US" sz="2200" dirty="0"/>
              <a:t>These genes may interact differently or have different ratios of inheritance.</a:t>
            </a:r>
            <a:endParaRPr lang="en-US" sz="2200" b="1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3" name="Picture 2" descr="A diagram of different colors of hair&#10;&#10;Description automatically generated">
            <a:extLst>
              <a:ext uri="{FF2B5EF4-FFF2-40B4-BE49-F238E27FC236}">
                <a16:creationId xmlns:a16="http://schemas.microsoft.com/office/drawing/2014/main" id="{79164B89-791D-2C96-873D-0E121993A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289" y="1742205"/>
            <a:ext cx="4699940" cy="495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5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8884498-8C0E-4CE3-A52C-4D46CFCBD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14B50A6-093B-4BEC-814D-28A439BF6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A6B3FC4-8E9F-47E9-9E04-AFD4802BF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C534277-E69B-4B16-8548-820EE8962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4C7052-B31A-DE2E-72CA-AD4B631B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8532517" cy="9634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Incomplete Dominance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71E4A28-509B-EE4E-EC9F-70A17492A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2452"/>
            <a:ext cx="6047468" cy="455523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200" b="1" dirty="0"/>
              <a:t>Incomplete Dominance</a:t>
            </a:r>
            <a:r>
              <a:rPr lang="en-US" sz="2200" dirty="0"/>
              <a:t> is when neither allele is Dominant and masks the phenotype of the other allele and an "in-between" phenotype is created.</a:t>
            </a:r>
            <a:endParaRPr lang="en-US" dirty="0"/>
          </a:p>
          <a:p>
            <a:r>
              <a:rPr lang="en-US" sz="2200" dirty="0"/>
              <a:t>The in-between phenotype occurs in </a:t>
            </a:r>
            <a:r>
              <a:rPr lang="en-US" sz="2200" b="1" dirty="0"/>
              <a:t>heterozygous</a:t>
            </a:r>
            <a:r>
              <a:rPr lang="en-US" sz="2200" dirty="0"/>
              <a:t> organisms.</a:t>
            </a:r>
          </a:p>
          <a:p>
            <a:pPr lvl="1"/>
            <a:r>
              <a:rPr lang="en-US" sz="1800" dirty="0"/>
              <a:t>An example of this is a </a:t>
            </a:r>
            <a:r>
              <a:rPr lang="en-US" sz="1800" u="sng" dirty="0"/>
              <a:t>red flower</a:t>
            </a:r>
            <a:r>
              <a:rPr lang="en-US" sz="1800" dirty="0"/>
              <a:t> crossed with a </a:t>
            </a:r>
            <a:r>
              <a:rPr lang="en-US" sz="1800" u="sng" dirty="0"/>
              <a:t>white flower</a:t>
            </a:r>
            <a:r>
              <a:rPr lang="en-US" sz="1800" dirty="0"/>
              <a:t> gives a </a:t>
            </a:r>
            <a:r>
              <a:rPr lang="en-US" sz="1800" u="sng" dirty="0"/>
              <a:t>pink flower</a:t>
            </a:r>
          </a:p>
          <a:p>
            <a:r>
              <a:rPr lang="en-US" sz="2200" b="1" dirty="0"/>
              <a:t>Note:</a:t>
            </a:r>
            <a:r>
              <a:rPr lang="en-US" sz="2200" dirty="0"/>
              <a:t> in the picture, the "P-Generation" is the parent generation, and the "F1-Generation" is the generation number after the parent (F is short for Filial).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 descr="A diagram of a flower&#10;&#10;Description automatically generated">
            <a:extLst>
              <a:ext uri="{FF2B5EF4-FFF2-40B4-BE49-F238E27FC236}">
                <a16:creationId xmlns:a16="http://schemas.microsoft.com/office/drawing/2014/main" id="{BF66C350-C64F-F983-0DE9-17DB0CB29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5449" y="1905402"/>
            <a:ext cx="4954858" cy="461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7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8884498-8C0E-4CE3-A52C-4D46CFCBD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14B50A6-093B-4BEC-814D-28A439BF6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A6B3FC4-8E9F-47E9-9E04-AFD4802BF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C534277-E69B-4B16-8548-820EE8962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4C7052-B31A-DE2E-72CA-AD4B631B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8532517" cy="9634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Codominance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71E4A28-509B-EE4E-EC9F-70A17492A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2072452"/>
            <a:ext cx="6748508" cy="45552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dirty="0"/>
              <a:t>Codominance</a:t>
            </a:r>
            <a:r>
              <a:rPr lang="en-US" sz="2200" dirty="0"/>
              <a:t> is when neither allele of a gene masks the phenotype of the other allele, and </a:t>
            </a:r>
            <a:r>
              <a:rPr lang="en-US" sz="2200" b="1" dirty="0"/>
              <a:t>both exist at the same time. </a:t>
            </a:r>
            <a:endParaRPr lang="en-US" b="1" dirty="0"/>
          </a:p>
          <a:p>
            <a:r>
              <a:rPr lang="en-US" sz="2200" dirty="0">
                <a:ea typeface="+mn-lt"/>
                <a:cs typeface="+mn-lt"/>
              </a:rPr>
              <a:t>The two phenotypes only </a:t>
            </a:r>
            <a:r>
              <a:rPr lang="en-US" sz="2200" u="sng" dirty="0">
                <a:ea typeface="+mn-lt"/>
                <a:cs typeface="+mn-lt"/>
              </a:rPr>
              <a:t>co-exist</a:t>
            </a:r>
            <a:r>
              <a:rPr lang="en-US" sz="2200" dirty="0">
                <a:ea typeface="+mn-lt"/>
                <a:cs typeface="+mn-lt"/>
              </a:rPr>
              <a:t> in </a:t>
            </a:r>
            <a:r>
              <a:rPr lang="en-US" sz="2200" b="1" dirty="0">
                <a:ea typeface="+mn-lt"/>
                <a:cs typeface="+mn-lt"/>
              </a:rPr>
              <a:t>heterozygous </a:t>
            </a:r>
            <a:r>
              <a:rPr lang="en-US" sz="2200" dirty="0">
                <a:ea typeface="+mn-lt"/>
                <a:cs typeface="+mn-lt"/>
              </a:rPr>
              <a:t>organisms.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sz="1800" dirty="0"/>
              <a:t>An example of this is a </a:t>
            </a:r>
            <a:r>
              <a:rPr lang="en-US" sz="1800" u="sng" dirty="0"/>
              <a:t>red flower</a:t>
            </a:r>
            <a:r>
              <a:rPr lang="en-US" sz="1800" dirty="0"/>
              <a:t> crossed with a </a:t>
            </a:r>
            <a:r>
              <a:rPr lang="en-US" sz="1800" u="sng" dirty="0"/>
              <a:t>white flower</a:t>
            </a:r>
            <a:r>
              <a:rPr lang="en-US" sz="1800" dirty="0"/>
              <a:t> gives a </a:t>
            </a:r>
            <a:r>
              <a:rPr lang="en-US" sz="1800" u="sng" dirty="0"/>
              <a:t>flower with both red and white petals</a:t>
            </a:r>
            <a:r>
              <a:rPr lang="en-US" sz="1800" dirty="0"/>
              <a:t>.</a:t>
            </a:r>
          </a:p>
          <a:p>
            <a:pPr marL="457200" lvl="1" indent="0">
              <a:buNone/>
            </a:pPr>
            <a:endParaRPr lang="en-US" sz="1800" dirty="0"/>
          </a:p>
          <a:p>
            <a:pPr lvl="1"/>
            <a:r>
              <a:rPr lang="en-US" sz="1800" dirty="0"/>
              <a:t>The petals can all be one </a:t>
            </a:r>
            <a:r>
              <a:rPr lang="en-US" sz="1800" dirty="0" err="1"/>
              <a:t>colour</a:t>
            </a:r>
            <a:r>
              <a:rPr lang="en-US" sz="1800" dirty="0"/>
              <a:t>, or can be spotted/striped, or have other patterns </a:t>
            </a:r>
            <a:r>
              <a:rPr lang="en-US" sz="1800" b="1" dirty="0"/>
              <a:t>with both </a:t>
            </a:r>
            <a:r>
              <a:rPr lang="en-US" sz="1800" b="1" dirty="0" err="1"/>
              <a:t>colours</a:t>
            </a:r>
            <a:r>
              <a:rPr lang="en-US" sz="1800" dirty="0"/>
              <a:t>.</a:t>
            </a:r>
            <a:endParaRPr lang="en-US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3" name="Picture 2" descr="A diagram of a flower&#10;&#10;Description automatically generated">
            <a:extLst>
              <a:ext uri="{FF2B5EF4-FFF2-40B4-BE49-F238E27FC236}">
                <a16:creationId xmlns:a16="http://schemas.microsoft.com/office/drawing/2014/main" id="{24A78EB8-E469-4AC9-51AB-16056C155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1717" y="1327277"/>
            <a:ext cx="5326566" cy="494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2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8884498-8C0E-4CE3-A52C-4D46CFCBD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14B50A6-093B-4BEC-814D-28A439BF6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A6B3FC4-8E9F-47E9-9E04-AFD4802BF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C534277-E69B-4B16-8548-820EE8962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4C7052-B31A-DE2E-72CA-AD4B631B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8532517" cy="9634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Sex-linked Genes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71E4A28-509B-EE4E-EC9F-70A17492A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14" y="2072452"/>
            <a:ext cx="6569192" cy="455523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200" dirty="0"/>
              <a:t>Recall that the X and Y chromosomes in humans are responsible for anatomical sex (Chromosome 23).</a:t>
            </a:r>
          </a:p>
          <a:p>
            <a:pPr lvl="1"/>
            <a:r>
              <a:rPr lang="en-US" sz="1800" dirty="0"/>
              <a:t>Males have an X and a Y chromosome</a:t>
            </a:r>
          </a:p>
          <a:p>
            <a:pPr lvl="1"/>
            <a:r>
              <a:rPr lang="en-US" sz="1800" dirty="0"/>
              <a:t>Females have two X chromosomes</a:t>
            </a:r>
          </a:p>
          <a:p>
            <a:r>
              <a:rPr lang="en-US" sz="2200" dirty="0"/>
              <a:t>The </a:t>
            </a:r>
            <a:r>
              <a:rPr lang="en-US" sz="2200" b="1" dirty="0"/>
              <a:t>X-chromosome</a:t>
            </a:r>
            <a:r>
              <a:rPr lang="en-US" sz="2200" dirty="0"/>
              <a:t> is longer and </a:t>
            </a:r>
            <a:r>
              <a:rPr lang="en-US" sz="2200" b="1" dirty="0"/>
              <a:t>has more genes </a:t>
            </a:r>
            <a:r>
              <a:rPr lang="en-US" sz="2200" dirty="0"/>
              <a:t>on it than the shorter Y-chromosome.</a:t>
            </a:r>
          </a:p>
          <a:p>
            <a:r>
              <a:rPr lang="en-US" sz="2200" dirty="0"/>
              <a:t>Certain conditions such as the recessive </a:t>
            </a:r>
            <a:r>
              <a:rPr lang="en-US" sz="2200" dirty="0" err="1"/>
              <a:t>Colour</a:t>
            </a:r>
            <a:r>
              <a:rPr lang="en-US" sz="2200" dirty="0"/>
              <a:t> blindness or the recessive Hemophilia conditions are caused by genes only found on the X-chromosome.</a:t>
            </a:r>
          </a:p>
          <a:p>
            <a:r>
              <a:rPr lang="en-US" sz="2200" dirty="0"/>
              <a:t>This means males get the conditions more, since they only have 1 X chromosome. (XY)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 descr="Diagram of a diagram showing different types of sperm&#10;&#10;Description automatically generated">
            <a:extLst>
              <a:ext uri="{FF2B5EF4-FFF2-40B4-BE49-F238E27FC236}">
                <a16:creationId xmlns:a16="http://schemas.microsoft.com/office/drawing/2014/main" id="{1FE2BB1B-1A1D-E3BD-C148-F8FB7915C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8181" y="1626008"/>
            <a:ext cx="5224346" cy="385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6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8884498-8C0E-4CE3-A52C-4D46CFCBD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14B50A6-093B-4BEC-814D-28A439BF6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A6B3FC4-8E9F-47E9-9E04-AFD4802BF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C534277-E69B-4B16-8548-820EE8962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4C7052-B31A-DE2E-72CA-AD4B631B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8532517" cy="9634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Sex-linked Genes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71E4A28-509B-EE4E-EC9F-70A17492A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14" y="2072452"/>
            <a:ext cx="6873676" cy="455523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Sex-linked genes can still be shown using Punnett Squares.</a:t>
            </a:r>
          </a:p>
          <a:p>
            <a:r>
              <a:rPr lang="en-US" dirty="0"/>
              <a:t>The notation for Sex-linked chromosomes is:</a:t>
            </a:r>
          </a:p>
          <a:p>
            <a:pPr lvl="1"/>
            <a:r>
              <a:rPr lang="en-US" sz="4000" baseline="-25000" dirty="0" err="1">
                <a:ea typeface="+mn-lt"/>
                <a:cs typeface="+mn-lt"/>
              </a:rPr>
              <a:t>X</a:t>
            </a:r>
            <a:r>
              <a:rPr lang="en-US" sz="4000" baseline="30000" dirty="0" err="1">
                <a:ea typeface="+mn-lt"/>
                <a:cs typeface="+mn-lt"/>
              </a:rPr>
              <a:t>n</a:t>
            </a:r>
            <a:r>
              <a:rPr lang="en-US" sz="2800" dirty="0">
                <a:ea typeface="+mn-lt"/>
                <a:cs typeface="+mn-lt"/>
              </a:rPr>
              <a:t> , where the small letter above the X is the gene letter.</a:t>
            </a:r>
          </a:p>
          <a:p>
            <a:pPr lvl="1"/>
            <a:endParaRPr lang="en-US" sz="2800" dirty="0">
              <a:ea typeface="+mn-lt"/>
              <a:cs typeface="+mn-lt"/>
            </a:endParaRPr>
          </a:p>
          <a:p>
            <a:pPr lvl="1"/>
            <a:r>
              <a:rPr lang="en-US" sz="2800" dirty="0"/>
              <a:t>Y , which does not have anything else, since it is missing the gene.</a:t>
            </a:r>
            <a:endParaRPr lang="en-US" sz="3600" dirty="0"/>
          </a:p>
          <a:p>
            <a:pPr lvl="1"/>
            <a:endParaRPr lang="en-US" sz="18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A5EE74-2FBF-F3F8-7B10-08CD18088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5644" y="2898130"/>
            <a:ext cx="4508809" cy="3728738"/>
          </a:xfrm>
          <a:prstGeom prst="rect">
            <a:avLst/>
          </a:prstGeom>
        </p:spPr>
      </p:pic>
      <p:pic>
        <p:nvPicPr>
          <p:cNvPr id="5" name="Picture 4" descr="A circle of small circles with a letter z&#10;&#10;Description automatically generated">
            <a:extLst>
              <a:ext uri="{FF2B5EF4-FFF2-40B4-BE49-F238E27FC236}">
                <a16:creationId xmlns:a16="http://schemas.microsoft.com/office/drawing/2014/main" id="{8D7F02FE-0381-CACC-3BD5-998C2A40B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644" y="78059"/>
            <a:ext cx="2743200" cy="2743200"/>
          </a:xfrm>
          <a:prstGeom prst="rect">
            <a:avLst/>
          </a:prstGeom>
        </p:spPr>
      </p:pic>
      <p:pic>
        <p:nvPicPr>
          <p:cNvPr id="6" name="Picture 5" descr="A blue circle with a letter in it&#10;&#10;Description automatically generated">
            <a:extLst>
              <a:ext uri="{FF2B5EF4-FFF2-40B4-BE49-F238E27FC236}">
                <a16:creationId xmlns:a16="http://schemas.microsoft.com/office/drawing/2014/main" id="{EBEC42DA-DF61-6775-C117-1C66828F49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0741" y="7805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2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8884498-8C0E-4CE3-A52C-4D46CFCBD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14B50A6-093B-4BEC-814D-28A439BF6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A6B3FC4-8E9F-47E9-9E04-AFD4802BF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C534277-E69B-4B16-8548-820EE8962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4C7052-B31A-DE2E-72CA-AD4B631B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44909"/>
            <a:ext cx="5078856" cy="9634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dirty="0"/>
              <a:t>Multiple Alleles</a:t>
            </a:r>
            <a:br>
              <a:rPr lang="en-US" sz="5200" dirty="0"/>
            </a:br>
            <a:r>
              <a:rPr lang="en-US" sz="3100" dirty="0"/>
              <a:t>(Blood Types)</a:t>
            </a:r>
            <a:endParaRPr lang="en-US" sz="52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71E4A28-509B-EE4E-EC9F-70A17492A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2452"/>
            <a:ext cx="6001005" cy="455523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200" dirty="0"/>
              <a:t>Some genes have </a:t>
            </a:r>
            <a:r>
              <a:rPr lang="en-US" sz="2200" u="sng" dirty="0"/>
              <a:t>more than two versions</a:t>
            </a:r>
            <a:r>
              <a:rPr lang="en-US" sz="2200" dirty="0"/>
              <a:t> (alleles) of a gene. </a:t>
            </a:r>
            <a:endParaRPr lang="en-US" dirty="0"/>
          </a:p>
          <a:p>
            <a:r>
              <a:rPr lang="en-US" sz="2200" dirty="0"/>
              <a:t>An example is blood type. There are three blood type Alleles</a:t>
            </a:r>
          </a:p>
          <a:p>
            <a:pPr lvl="1"/>
            <a:r>
              <a:rPr lang="en-US" sz="1700" dirty="0"/>
              <a:t>A for A blood types</a:t>
            </a:r>
          </a:p>
          <a:p>
            <a:pPr lvl="1"/>
            <a:r>
              <a:rPr lang="en-US" sz="1700" dirty="0"/>
              <a:t>B for B blood types</a:t>
            </a:r>
          </a:p>
          <a:p>
            <a:pPr lvl="1"/>
            <a:r>
              <a:rPr lang="en-US" sz="1700" dirty="0"/>
              <a:t>Neither A or B, for O blood types</a:t>
            </a:r>
          </a:p>
          <a:p>
            <a:r>
              <a:rPr lang="en-US" sz="2200" dirty="0"/>
              <a:t>The gene is linked to immune system activation. It tells you what your body "allows" on the sides of your cell.</a:t>
            </a:r>
          </a:p>
          <a:p>
            <a:r>
              <a:rPr lang="en-US" sz="2200" dirty="0"/>
              <a:t>If incorrect blood is given to a patient, blood clots caused by the immune system form.</a:t>
            </a:r>
          </a:p>
          <a:p>
            <a:pPr lvl="1"/>
            <a:endParaRPr lang="en-US" sz="18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F384A27-D19C-A609-652D-2496D6384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718" y="315790"/>
            <a:ext cx="6004931" cy="3866081"/>
          </a:xfrm>
          <a:prstGeom prst="rect">
            <a:avLst/>
          </a:prstGeom>
        </p:spPr>
      </p:pic>
      <p:pic>
        <p:nvPicPr>
          <p:cNvPr id="8" name="Picture 7" descr="A screenshot of a screen&#10;&#10;Description automatically generated">
            <a:extLst>
              <a:ext uri="{FF2B5EF4-FFF2-40B4-BE49-F238E27FC236}">
                <a16:creationId xmlns:a16="http://schemas.microsoft.com/office/drawing/2014/main" id="{77B12A77-ABA7-37F8-EDB0-6EA46D127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5351" y="4348064"/>
            <a:ext cx="5159297" cy="1851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144036-7AB7-EBA2-FBBD-C75E604B032D}"/>
              </a:ext>
            </a:extLst>
          </p:cNvPr>
          <p:cNvSpPr txBox="1"/>
          <p:nvPr/>
        </p:nvSpPr>
        <p:spPr>
          <a:xfrm>
            <a:off x="8156796" y="6284033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Blood Types in Canada</a:t>
            </a:r>
          </a:p>
        </p:txBody>
      </p:sp>
    </p:spTree>
    <p:extLst>
      <p:ext uri="{BB962C8B-B14F-4D97-AF65-F5344CB8AC3E}">
        <p14:creationId xmlns:p14="http://schemas.microsoft.com/office/powerpoint/2010/main" val="378009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8884498-8C0E-4CE3-A52C-4D46CFCBD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14B50A6-093B-4BEC-814D-28A439BF6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A6B3FC4-8E9F-47E9-9E04-AFD4802BF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C534277-E69B-4B16-8548-820EE8962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71E4A28-509B-EE4E-EC9F-70A17492A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13" y="2072452"/>
            <a:ext cx="5825987" cy="455523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Similar to the sex-linked gene notation, we write the letter of the gene, followed by the allele version as a superscript (above it).</a:t>
            </a:r>
            <a:endParaRPr lang="en-US" sz="3600" dirty="0"/>
          </a:p>
          <a:p>
            <a:r>
              <a:rPr lang="en-US" dirty="0"/>
              <a:t>In the example for blood type, we use:</a:t>
            </a:r>
          </a:p>
          <a:p>
            <a:pPr lvl="1"/>
            <a:r>
              <a:rPr lang="en-US" dirty="0"/>
              <a:t>I</a:t>
            </a:r>
            <a:r>
              <a:rPr lang="en-US" baseline="30000" dirty="0"/>
              <a:t>A</a:t>
            </a:r>
            <a:r>
              <a:rPr lang="en-US" dirty="0"/>
              <a:t> for the A allele </a:t>
            </a:r>
          </a:p>
          <a:p>
            <a:pPr lvl="1"/>
            <a:r>
              <a:rPr lang="en-US" dirty="0"/>
              <a:t>I</a:t>
            </a:r>
            <a:r>
              <a:rPr lang="en-US" baseline="30000" dirty="0"/>
              <a:t>B</a:t>
            </a:r>
            <a:r>
              <a:rPr lang="en-US" dirty="0"/>
              <a:t> for the B allele</a:t>
            </a:r>
          </a:p>
          <a:p>
            <a:pPr lvl="1"/>
            <a:r>
              <a:rPr lang="en-US" dirty="0" err="1"/>
              <a:t>i</a:t>
            </a:r>
            <a:r>
              <a:rPr lang="en-US" dirty="0"/>
              <a:t> with nothing for either A or B (O allele)</a:t>
            </a:r>
          </a:p>
          <a:p>
            <a:endParaRPr lang="en-US" sz="2200" dirty="0"/>
          </a:p>
          <a:p>
            <a:pPr lvl="1"/>
            <a:endParaRPr lang="en-US" sz="18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7872BF-BBE0-E67F-F878-0613A8BBD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752403"/>
              </p:ext>
            </p:extLst>
          </p:nvPr>
        </p:nvGraphicFramePr>
        <p:xfrm>
          <a:off x="6198219" y="1533293"/>
          <a:ext cx="5645192" cy="4140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227">
                  <a:extLst>
                    <a:ext uri="{9D8B030D-6E8A-4147-A177-3AD203B41FA5}">
                      <a16:colId xmlns:a16="http://schemas.microsoft.com/office/drawing/2014/main" val="2419340874"/>
                    </a:ext>
                  </a:extLst>
                </a:gridCol>
                <a:gridCol w="757771">
                  <a:extLst>
                    <a:ext uri="{9D8B030D-6E8A-4147-A177-3AD203B41FA5}">
                      <a16:colId xmlns:a16="http://schemas.microsoft.com/office/drawing/2014/main" val="2871587907"/>
                    </a:ext>
                  </a:extLst>
                </a:gridCol>
                <a:gridCol w="2135481">
                  <a:extLst>
                    <a:ext uri="{9D8B030D-6E8A-4147-A177-3AD203B41FA5}">
                      <a16:colId xmlns:a16="http://schemas.microsoft.com/office/drawing/2014/main" val="2959036853"/>
                    </a:ext>
                  </a:extLst>
                </a:gridCol>
                <a:gridCol w="1634713">
                  <a:extLst>
                    <a:ext uri="{9D8B030D-6E8A-4147-A177-3AD203B41FA5}">
                      <a16:colId xmlns:a16="http://schemas.microsoft.com/office/drawing/2014/main" val="1655524971"/>
                    </a:ext>
                  </a:extLst>
                </a:gridCol>
              </a:tblGrid>
              <a:tr h="44214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Mother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146264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4000" b="1" i="0" u="none" strike="noStrike" noProof="0" dirty="0">
                          <a:solidFill>
                            <a:srgbClr val="000000"/>
                          </a:solidFill>
                          <a:latin typeface="Avenir Next LT Pro"/>
                        </a:rPr>
                        <a:t>I</a:t>
                      </a:r>
                      <a:r>
                        <a:rPr lang="en-US" sz="4000" b="1" i="0" u="none" strike="noStrike" baseline="30000" noProof="0" dirty="0">
                          <a:solidFill>
                            <a:srgbClr val="000000"/>
                          </a:solidFill>
                          <a:latin typeface="Avenir Next LT Pro"/>
                        </a:rPr>
                        <a:t>B</a:t>
                      </a:r>
                      <a:endParaRPr lang="en-US" sz="2700" b="1" i="0" u="none" strike="noStrike" baseline="30000" noProof="0" dirty="0">
                        <a:solidFill>
                          <a:srgbClr val="000000"/>
                        </a:solidFill>
                        <a:latin typeface="Avenir Next LT Pro"/>
                      </a:endParaRPr>
                    </a:p>
                  </a:txBody>
                  <a:tcPr>
                    <a:solidFill>
                      <a:srgbClr val="20B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4000" b="1" i="0" u="none" strike="noStrike" noProof="0" dirty="0" err="1">
                          <a:solidFill>
                            <a:srgbClr val="000000"/>
                          </a:solidFill>
                          <a:latin typeface="Avenir Next LT Pro"/>
                        </a:rPr>
                        <a:t>i</a:t>
                      </a:r>
                      <a:endParaRPr lang="en-US" dirty="0" err="1"/>
                    </a:p>
                  </a:txBody>
                  <a:tcPr>
                    <a:solidFill>
                      <a:srgbClr val="20B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076021"/>
                  </a:ext>
                </a:extLst>
              </a:tr>
              <a:tr h="1223216">
                <a:tc row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Father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4000" b="1" dirty="0"/>
                        <a:t>I</a:t>
                      </a:r>
                      <a:r>
                        <a:rPr lang="en-US" sz="4000" b="1" baseline="30000" dirty="0"/>
                        <a:t>A</a:t>
                      </a:r>
                    </a:p>
                    <a:p>
                      <a:pPr lvl="0" algn="ctr">
                        <a:buNone/>
                      </a:pP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US" sz="4000" b="1" i="0" u="none" strike="noStrike" noProof="0" dirty="0">
                          <a:solidFill>
                            <a:srgbClr val="000000"/>
                          </a:solidFill>
                          <a:latin typeface="Avenir Next LT Pro"/>
                        </a:rPr>
                        <a:t>I</a:t>
                      </a:r>
                      <a:r>
                        <a:rPr lang="en-US" sz="4000" b="1" i="0" u="none" strike="noStrike" baseline="30000" noProof="0" dirty="0">
                          <a:solidFill>
                            <a:srgbClr val="000000"/>
                          </a:solidFill>
                          <a:latin typeface="Avenir Next LT Pro"/>
                        </a:rPr>
                        <a:t>A</a:t>
                      </a:r>
                      <a:r>
                        <a:rPr lang="en-US" sz="4000" b="1" i="0" u="none" strike="noStrike" baseline="0" noProof="0" dirty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en-US" sz="4000" b="1" i="0" u="none" strike="noStrike" baseline="30000" noProof="0" dirty="0">
                          <a:solidFill>
                            <a:srgbClr val="000000"/>
                          </a:solidFill>
                        </a:rPr>
                        <a:t>B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400" b="1" i="0" u="none" strike="noStrike" baseline="30000" noProof="0" dirty="0">
                          <a:solidFill>
                            <a:srgbClr val="000000"/>
                          </a:solidFill>
                        </a:rPr>
                        <a:t>AB blood type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4000" b="1" i="0" u="none" strike="noStrike" noProof="0" dirty="0" err="1">
                          <a:solidFill>
                            <a:srgbClr val="000000"/>
                          </a:solidFill>
                          <a:latin typeface="Segoe UI"/>
                        </a:rPr>
                        <a:t>iI</a:t>
                      </a:r>
                      <a:r>
                        <a:rPr lang="en-US" sz="4000" b="1" i="0" u="none" strike="noStrike" baseline="30000" noProof="0" dirty="0" err="1">
                          <a:solidFill>
                            <a:srgbClr val="000000"/>
                          </a:solidFill>
                          <a:latin typeface="Segoe UI"/>
                        </a:rPr>
                        <a:t>A</a:t>
                      </a:r>
                      <a:endParaRPr lang="en-US" sz="4000" b="0" i="0" u="none" strike="noStrike" noProof="0" dirty="0" err="1">
                        <a:solidFill>
                          <a:srgbClr val="000000"/>
                        </a:solidFill>
                        <a:latin typeface="Segoe U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400" b="1" i="0" u="none" strike="noStrike" baseline="30000" noProof="0" dirty="0">
                          <a:solidFill>
                            <a:srgbClr val="000000"/>
                          </a:solidFill>
                          <a:latin typeface="Segoe UI"/>
                        </a:rPr>
                        <a:t>A blood type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705584"/>
                  </a:ext>
                </a:extLst>
              </a:tr>
              <a:tr h="1223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4000" b="1" i="0" u="none" strike="noStrike" noProof="0" dirty="0" err="1">
                          <a:solidFill>
                            <a:srgbClr val="000000"/>
                          </a:solidFill>
                          <a:latin typeface="Avenir Next LT Pro"/>
                        </a:rPr>
                        <a:t>i</a:t>
                      </a:r>
                      <a:endParaRPr lang="en-US" dirty="0" err="1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4000" b="1" i="0" u="none" strike="noStrike" noProof="0" dirty="0" err="1">
                          <a:solidFill>
                            <a:srgbClr val="000000"/>
                          </a:solidFill>
                          <a:latin typeface="Segoe UI"/>
                        </a:rPr>
                        <a:t>iI</a:t>
                      </a:r>
                      <a:r>
                        <a:rPr lang="en-US" sz="4000" b="1" i="0" u="none" strike="noStrike" baseline="30000" noProof="0" dirty="0" err="1">
                          <a:solidFill>
                            <a:srgbClr val="000000"/>
                          </a:solidFill>
                          <a:latin typeface="Segoe UI"/>
                        </a:rPr>
                        <a:t>B</a:t>
                      </a:r>
                      <a:endParaRPr lang="en-US" sz="4000" b="0" i="0" u="none" strike="noStrike" noProof="0" dirty="0" err="1">
                        <a:solidFill>
                          <a:srgbClr val="000000"/>
                        </a:solidFill>
                        <a:latin typeface="Segoe U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400" b="1" i="0" u="none" strike="noStrike" baseline="30000" noProof="0" dirty="0">
                          <a:solidFill>
                            <a:srgbClr val="000000"/>
                          </a:solidFill>
                          <a:latin typeface="Segoe UI"/>
                        </a:rPr>
                        <a:t>B blood type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4000" b="1" i="0" u="none" strike="noStrike" noProof="0" dirty="0">
                          <a:solidFill>
                            <a:srgbClr val="000000"/>
                          </a:solidFill>
                          <a:latin typeface="Segoe UI"/>
                        </a:rPr>
                        <a:t>ii</a:t>
                      </a:r>
                      <a:endParaRPr lang="en-US" sz="2700" b="1" i="0" u="none" strike="noStrike" baseline="30000" noProof="0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400" b="1" i="0" u="none" strike="noStrike" baseline="30000" noProof="0" dirty="0">
                          <a:solidFill>
                            <a:srgbClr val="000000"/>
                          </a:solidFill>
                          <a:latin typeface="Segoe UI"/>
                        </a:rPr>
                        <a:t>O Blood type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07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674CB8C4-44A1-35E3-F937-BACC6179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44909"/>
            <a:ext cx="5078856" cy="9634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dirty="0"/>
              <a:t>Multiple Alleles</a:t>
            </a:r>
            <a:br>
              <a:rPr lang="en-US" sz="5200" dirty="0"/>
            </a:br>
            <a:r>
              <a:rPr lang="en-US" sz="3100" dirty="0"/>
              <a:t>(Blood Types)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87803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8884498-8C0E-4CE3-A52C-4D46CFCBD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14B50A6-093B-4BEC-814D-28A439BF6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A6B3FC4-8E9F-47E9-9E04-AFD4802BF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C534277-E69B-4B16-8548-820EE8962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4C7052-B31A-DE2E-72CA-AD4B631B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8532517" cy="9634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Pedigrees</a:t>
            </a:r>
            <a:endParaRPr lang="en-US" sz="5200" dirty="0">
              <a:cs typeface="Sabon Next LT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71E4A28-509B-EE4E-EC9F-70A17492A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72" y="2072452"/>
            <a:ext cx="5274318" cy="45552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dirty="0"/>
              <a:t>Pedigrees</a:t>
            </a:r>
            <a:r>
              <a:rPr lang="en-US" sz="2200" dirty="0"/>
              <a:t> are charts used to follow a particular trait through a family tree.</a:t>
            </a:r>
            <a:endParaRPr lang="en-US" dirty="0"/>
          </a:p>
          <a:p>
            <a:r>
              <a:rPr lang="en-US" sz="2200" dirty="0"/>
              <a:t>Pedigrees can give us hints about traits with little experimentation. Hints towards: </a:t>
            </a:r>
          </a:p>
          <a:p>
            <a:pPr lvl="1"/>
            <a:r>
              <a:rPr lang="en-US" sz="1800" dirty="0"/>
              <a:t>Recessive or dominant</a:t>
            </a:r>
          </a:p>
          <a:p>
            <a:pPr lvl="1"/>
            <a:r>
              <a:rPr lang="en-US" sz="1800" dirty="0"/>
              <a:t>Sex-linked</a:t>
            </a:r>
          </a:p>
          <a:p>
            <a:pPr lvl="1"/>
            <a:r>
              <a:rPr lang="en-US" sz="1800" dirty="0"/>
              <a:t>Non-Mendelian genetics</a:t>
            </a:r>
          </a:p>
          <a:p>
            <a:pPr lvl="1"/>
            <a:r>
              <a:rPr lang="en-US" sz="1800" dirty="0"/>
              <a:t>How harmful the trait is</a:t>
            </a:r>
          </a:p>
          <a:p>
            <a:pPr lvl="1"/>
            <a:endParaRPr lang="en-US" sz="18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 descr="A diagram of a family tree&#10;&#10;Description automatically generated">
            <a:extLst>
              <a:ext uri="{FF2B5EF4-FFF2-40B4-BE49-F238E27FC236}">
                <a16:creationId xmlns:a16="http://schemas.microsoft.com/office/drawing/2014/main" id="{61BAD7A2-C882-43A7-C81B-7EC1D639EA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035" y="1585323"/>
            <a:ext cx="6432394" cy="43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6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8884498-8C0E-4CE3-A52C-4D46CFCBD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14B50A6-093B-4BEC-814D-28A439BF6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A6B3FC4-8E9F-47E9-9E04-AFD4802BF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C534277-E69B-4B16-8548-820EE8962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4C7052-B31A-DE2E-72CA-AD4B631B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8532517" cy="9634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Pedigrees</a:t>
            </a:r>
            <a:endParaRPr lang="en-US" sz="5200" dirty="0">
              <a:cs typeface="Sabon Next LT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71E4A28-509B-EE4E-EC9F-70A17492A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71" y="1830843"/>
            <a:ext cx="5274318" cy="479683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200" dirty="0"/>
              <a:t>The pedigree on the right follows the </a:t>
            </a:r>
            <a:r>
              <a:rPr lang="en-US" sz="2200" dirty="0">
                <a:ea typeface="+mn-lt"/>
                <a:cs typeface="+mn-lt"/>
              </a:rPr>
              <a:t>trait for Hemophilia </a:t>
            </a:r>
            <a:r>
              <a:rPr lang="en-US" sz="2200" dirty="0"/>
              <a:t>through the royal family.</a:t>
            </a:r>
          </a:p>
          <a:p>
            <a:r>
              <a:rPr lang="en-US" sz="2200" dirty="0"/>
              <a:t>The </a:t>
            </a:r>
            <a:r>
              <a:rPr lang="en-US" sz="2200" b="1" dirty="0"/>
              <a:t>squares</a:t>
            </a:r>
            <a:r>
              <a:rPr lang="en-US" sz="2200" dirty="0"/>
              <a:t> represent </a:t>
            </a:r>
            <a:r>
              <a:rPr lang="en-US" sz="2200" b="1" dirty="0"/>
              <a:t>males</a:t>
            </a:r>
            <a:r>
              <a:rPr lang="en-US" sz="2200" dirty="0"/>
              <a:t>, and the </a:t>
            </a:r>
            <a:r>
              <a:rPr lang="en-US" sz="2200" b="1" dirty="0"/>
              <a:t>circles</a:t>
            </a:r>
            <a:r>
              <a:rPr lang="en-US" sz="2200" dirty="0"/>
              <a:t> represent </a:t>
            </a:r>
            <a:r>
              <a:rPr lang="en-US" sz="2200" b="1" dirty="0"/>
              <a:t>females</a:t>
            </a:r>
            <a:r>
              <a:rPr lang="en-US" sz="2200" dirty="0"/>
              <a:t>.</a:t>
            </a:r>
            <a:endParaRPr lang="en-US" sz="2200" b="1" dirty="0"/>
          </a:p>
          <a:p>
            <a:r>
              <a:rPr lang="en-US" sz="2200" dirty="0"/>
              <a:t>White shapes represent healthy individuals, while black shapes represent </a:t>
            </a:r>
            <a:r>
              <a:rPr lang="en-US" sz="2200" dirty="0">
                <a:ea typeface="+mn-lt"/>
                <a:cs typeface="+mn-lt"/>
              </a:rPr>
              <a:t>Hemophilic individuals.</a:t>
            </a:r>
            <a:endParaRPr lang="en-US" sz="2200" dirty="0"/>
          </a:p>
          <a:p>
            <a:r>
              <a:rPr lang="en-US" sz="2200" dirty="0"/>
              <a:t>Note that </a:t>
            </a:r>
            <a:r>
              <a:rPr lang="en-US" sz="2200" u="sng" dirty="0"/>
              <a:t>only males</a:t>
            </a:r>
            <a:r>
              <a:rPr lang="en-US" sz="2200" dirty="0"/>
              <a:t> have the trait, </a:t>
            </a:r>
            <a:r>
              <a:rPr lang="en-US" sz="2200" u="sng" dirty="0"/>
              <a:t>hinting</a:t>
            </a:r>
            <a:r>
              <a:rPr lang="en-US" sz="2200" dirty="0"/>
              <a:t> at the trait being </a:t>
            </a:r>
            <a:r>
              <a:rPr lang="en-US" sz="2200" u="sng" dirty="0"/>
              <a:t>sex-linked</a:t>
            </a:r>
            <a:r>
              <a:rPr lang="en-US" sz="2200" dirty="0"/>
              <a:t>.</a:t>
            </a:r>
          </a:p>
          <a:p>
            <a:r>
              <a:rPr lang="en-US" sz="2200" dirty="0"/>
              <a:t>Note that Hemophilia </a:t>
            </a:r>
            <a:r>
              <a:rPr lang="en-US" sz="2200" u="sng" dirty="0"/>
              <a:t>ends many branches</a:t>
            </a:r>
            <a:r>
              <a:rPr lang="en-US" sz="2200" dirty="0"/>
              <a:t> of the tree, </a:t>
            </a:r>
            <a:r>
              <a:rPr lang="en-US" sz="2200" u="sng" dirty="0"/>
              <a:t>hinting</a:t>
            </a:r>
            <a:r>
              <a:rPr lang="en-US" sz="2200" dirty="0"/>
              <a:t> that it is </a:t>
            </a:r>
            <a:r>
              <a:rPr lang="en-US" sz="2200" u="sng" dirty="0"/>
              <a:t>dangerous</a:t>
            </a:r>
            <a:r>
              <a:rPr lang="en-US" sz="2200" dirty="0"/>
              <a:t>.</a:t>
            </a:r>
          </a:p>
          <a:p>
            <a:pPr lvl="1"/>
            <a:endParaRPr lang="en-US" sz="18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 descr="A diagram of a family tree&#10;&#10;Description automatically generated">
            <a:extLst>
              <a:ext uri="{FF2B5EF4-FFF2-40B4-BE49-F238E27FC236}">
                <a16:creationId xmlns:a16="http://schemas.microsoft.com/office/drawing/2014/main" id="{61BAD7A2-C882-43A7-C81B-7EC1D639EA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035" y="1585323"/>
            <a:ext cx="6432394" cy="43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8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8884498-8C0E-4CE3-A52C-4D46CFCBD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14B50A6-093B-4BEC-814D-28A439BF6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A6B3FC4-8E9F-47E9-9E04-AFD4802BF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C534277-E69B-4B16-8548-820EE8962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4C7052-B31A-DE2E-72CA-AD4B631B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6858000" cy="9634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Traits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71E4A28-509B-EE4E-EC9F-70A17492A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2452"/>
            <a:ext cx="6857999" cy="478554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/>
              <a:t>From the last learning guide, we found that our DNA has genes that code for proteins.</a:t>
            </a:r>
          </a:p>
          <a:p>
            <a:r>
              <a:rPr lang="en-US" sz="2200" dirty="0"/>
              <a:t>Each protein has a function (use) for an organism.</a:t>
            </a:r>
          </a:p>
          <a:p>
            <a:r>
              <a:rPr lang="en-US" sz="2200" dirty="0"/>
              <a:t>The characteristics of a protein are called </a:t>
            </a:r>
            <a:r>
              <a:rPr lang="en-US" sz="2200" b="1" dirty="0"/>
              <a:t>traits.</a:t>
            </a:r>
          </a:p>
          <a:p>
            <a:pPr lvl="1"/>
            <a:r>
              <a:rPr lang="en-US" sz="2200" dirty="0"/>
              <a:t>Traits can be beneficial, or damaging to the organism.</a:t>
            </a:r>
          </a:p>
          <a:p>
            <a:pPr lvl="1"/>
            <a:r>
              <a:rPr lang="en-US" sz="2200" dirty="0"/>
              <a:t>Traits can be qualitative like blue eyes, or Traits can be quantitative like height or blood pressure.</a:t>
            </a:r>
          </a:p>
          <a:p>
            <a:pPr lvl="1"/>
            <a:r>
              <a:rPr lang="en-US" sz="2200" dirty="0"/>
              <a:t>Traits </a:t>
            </a:r>
            <a:r>
              <a:rPr lang="en-US" sz="2200" b="1" dirty="0"/>
              <a:t>do not need</a:t>
            </a:r>
            <a:r>
              <a:rPr lang="en-US" sz="2200" dirty="0"/>
              <a:t> to have a </a:t>
            </a:r>
            <a:r>
              <a:rPr lang="en-US" sz="2200" b="1" dirty="0"/>
              <a:t>visual indicator.</a:t>
            </a:r>
          </a:p>
        </p:txBody>
      </p:sp>
      <p:pic>
        <p:nvPicPr>
          <p:cNvPr id="4" name="Picture 3" descr="A collage of different colored eyes&#10;&#10;Description automatically generated">
            <a:extLst>
              <a:ext uri="{FF2B5EF4-FFF2-40B4-BE49-F238E27FC236}">
                <a16:creationId xmlns:a16="http://schemas.microsoft.com/office/drawing/2014/main" id="{B7536944-4AF7-9431-4658-7266815C6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252" y="57064"/>
            <a:ext cx="2084682" cy="1983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B68C1B-5CB2-F10C-46D3-3D0E7F5A5F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4252" y="4286042"/>
            <a:ext cx="4530607" cy="2538065"/>
          </a:xfrm>
          <a:prstGeom prst="rect">
            <a:avLst/>
          </a:prstGeom>
        </p:spPr>
      </p:pic>
      <p:pic>
        <p:nvPicPr>
          <p:cNvPr id="6" name="Picture 5" descr="A person holding a small child&amp;#39;s hand&#10;&#10;Description automatically generated">
            <a:extLst>
              <a:ext uri="{FF2B5EF4-FFF2-40B4-BE49-F238E27FC236}">
                <a16:creationId xmlns:a16="http://schemas.microsoft.com/office/drawing/2014/main" id="{6A41D5E4-D23E-6A87-5146-31C93E2138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4252" y="353428"/>
            <a:ext cx="4483570" cy="28867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5AFE03-17A1-B553-FF5C-24CC0357C2C1}"/>
              </a:ext>
            </a:extLst>
          </p:cNvPr>
          <p:cNvSpPr txBox="1"/>
          <p:nvPr/>
        </p:nvSpPr>
        <p:spPr>
          <a:xfrm>
            <a:off x="7450667" y="3292591"/>
            <a:ext cx="469993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dirty="0">
                <a:ea typeface="+mn-lt"/>
                <a:cs typeface="+mn-lt"/>
              </a:rPr>
              <a:t>Chandra Bahadur Dangi, at 21½ inches with the world's tallest man, Sultan Kosen, who stands 8 feet 3 inches tall.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9681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8884498-8C0E-4CE3-A52C-4D46CFCBD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14B50A6-093B-4BEC-814D-28A439BF6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A6B3FC4-8E9F-47E9-9E04-AFD4802BF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C534277-E69B-4B16-8548-820EE8962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4C7052-B31A-DE2E-72CA-AD4B631B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8532517" cy="9634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Pedigrees</a:t>
            </a:r>
            <a:endParaRPr lang="en-US" sz="5200" dirty="0">
              <a:cs typeface="Sabon Next LT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71E4A28-509B-EE4E-EC9F-70A17492A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0843"/>
            <a:ext cx="4625689" cy="47968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A </a:t>
            </a:r>
            <a:r>
              <a:rPr lang="en-US" sz="2200" b="1" dirty="0"/>
              <a:t>Carrier</a:t>
            </a:r>
            <a:r>
              <a:rPr lang="en-US" sz="2200" dirty="0"/>
              <a:t> is someone who has the allele for a recessive condition but does not have the condition (in other words, they are </a:t>
            </a:r>
            <a:r>
              <a:rPr lang="en-US" sz="2200" b="1" u="sng" dirty="0"/>
              <a:t>heterozygous</a:t>
            </a:r>
            <a:r>
              <a:rPr lang="en-US" sz="2200" dirty="0"/>
              <a:t>).</a:t>
            </a:r>
          </a:p>
          <a:p>
            <a:r>
              <a:rPr lang="en-US" sz="2200" dirty="0"/>
              <a:t>In this pedigree, carriers are marked with a dotted/shaded pattern OR shown as a half-filled circle (female) or square(male).</a:t>
            </a:r>
          </a:p>
          <a:p>
            <a:r>
              <a:rPr lang="en-US" sz="2200" dirty="0"/>
              <a:t>Note that </a:t>
            </a:r>
            <a:r>
              <a:rPr lang="en-US" sz="2200" u="sng" dirty="0"/>
              <a:t>recessive traits</a:t>
            </a:r>
            <a:r>
              <a:rPr lang="en-US" sz="2200" dirty="0"/>
              <a:t> seem to "</a:t>
            </a:r>
            <a:r>
              <a:rPr lang="en-US" sz="2200" u="sng" dirty="0"/>
              <a:t>skip a generation</a:t>
            </a:r>
            <a:r>
              <a:rPr lang="en-US" sz="2200" dirty="0"/>
              <a:t>".</a:t>
            </a:r>
            <a:endParaRPr lang="en-US" sz="18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3" name="Picture 2" descr="A diagram of a structure&#10;&#10;Description automatically generated">
            <a:extLst>
              <a:ext uri="{FF2B5EF4-FFF2-40B4-BE49-F238E27FC236}">
                <a16:creationId xmlns:a16="http://schemas.microsoft.com/office/drawing/2014/main" id="{9ED65914-9D7D-449C-2DE1-15C7CCC16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6181" y="2197724"/>
            <a:ext cx="5949175" cy="338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1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8884498-8C0E-4CE3-A52C-4D46CFCBD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14B50A6-093B-4BEC-814D-28A439BF6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A6B3FC4-8E9F-47E9-9E04-AFD4802BF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C534277-E69B-4B16-8548-820EE8962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4C7052-B31A-DE2E-72CA-AD4B631B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8099777" cy="9634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dirty="0"/>
              <a:t>Genetics and Gregor Mendel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71E4A28-509B-EE4E-EC9F-70A17492A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2452"/>
            <a:ext cx="7177850" cy="445174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200" b="1" dirty="0"/>
              <a:t>Genetics</a:t>
            </a:r>
            <a:r>
              <a:rPr lang="en-US" sz="2200" dirty="0"/>
              <a:t> is the study of genes and heredity (how genes are passed down to offspring/children).</a:t>
            </a:r>
            <a:endParaRPr lang="en-US" dirty="0"/>
          </a:p>
          <a:p>
            <a:r>
              <a:rPr lang="en-US" sz="2200" dirty="0"/>
              <a:t>The person with the title of ”The Father" of genetics is </a:t>
            </a:r>
            <a:r>
              <a:rPr lang="en-US" sz="2200" b="1" dirty="0"/>
              <a:t>Gregor Mendel</a:t>
            </a:r>
            <a:r>
              <a:rPr lang="en-US" sz="2200" dirty="0"/>
              <a:t>, </a:t>
            </a:r>
            <a:r>
              <a:rPr lang="en-US" sz="2200" dirty="0">
                <a:ea typeface="+mn-lt"/>
                <a:cs typeface="+mn-lt"/>
              </a:rPr>
              <a:t>a German-Czech biologist, meteorologist, mathematician, an Augustinian friar and abbot of St. Thomas' Abbey in Brno.</a:t>
            </a:r>
          </a:p>
          <a:p>
            <a:r>
              <a:rPr lang="en-US" sz="2200" dirty="0"/>
              <a:t>Gregor Mendel lived and </a:t>
            </a:r>
            <a:r>
              <a:rPr lang="en-US" sz="2200" dirty="0" err="1"/>
              <a:t>studie</a:t>
            </a:r>
            <a:r>
              <a:rPr lang="en-US" sz="2200" dirty="0"/>
              <a:t> before most modern understanding of cell biology, and only the idea of crossbreeding farm animals was common knowledge</a:t>
            </a:r>
          </a:p>
          <a:p>
            <a:r>
              <a:rPr lang="en-US" sz="2200" dirty="0"/>
              <a:t>While at the abbey, Gregor experimented with </a:t>
            </a:r>
            <a:r>
              <a:rPr lang="en-US" sz="2200" b="1" dirty="0"/>
              <a:t>pea plants</a:t>
            </a:r>
            <a:r>
              <a:rPr lang="en-US" sz="2200" dirty="0"/>
              <a:t> and found their traits were passed on by "invisible factors" (now called genes).</a:t>
            </a:r>
          </a:p>
          <a:p>
            <a:endParaRPr lang="en-US" sz="2200" dirty="0"/>
          </a:p>
        </p:txBody>
      </p:sp>
      <p:pic>
        <p:nvPicPr>
          <p:cNvPr id="3" name="Picture 2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F3797488-81BC-29A2-6C48-E8F8A9799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2400" y="1125590"/>
            <a:ext cx="2743200" cy="37225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58CCA2-9396-DD21-9F06-8943EE300C34}"/>
              </a:ext>
            </a:extLst>
          </p:cNvPr>
          <p:cNvSpPr txBox="1"/>
          <p:nvPr/>
        </p:nvSpPr>
        <p:spPr>
          <a:xfrm>
            <a:off x="8899407" y="4995333"/>
            <a:ext cx="304423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1822-1884, passed away of </a:t>
            </a:r>
            <a:r>
              <a:rPr lang="en-US" dirty="0">
                <a:ea typeface="+mn-lt"/>
                <a:cs typeface="+mn-lt"/>
              </a:rPr>
              <a:t>chronic nephritis (Kidney Disease)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2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8884498-8C0E-4CE3-A52C-4D46CFCBD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14B50A6-093B-4BEC-814D-28A439BF6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A6B3FC4-8E9F-47E9-9E04-AFD4802BF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C534277-E69B-4B16-8548-820EE8962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4C7052-B31A-DE2E-72CA-AD4B631B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8532517" cy="9634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dirty="0"/>
              <a:t>Pea Plants – Wrinkled or Round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71E4A28-509B-EE4E-EC9F-70A17492A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2452"/>
            <a:ext cx="7177850" cy="30406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200" dirty="0"/>
              <a:t>Let's look at a gene that controls how </a:t>
            </a:r>
            <a:r>
              <a:rPr lang="en-US" sz="2200" b="1" dirty="0"/>
              <a:t>wrinkly</a:t>
            </a:r>
            <a:r>
              <a:rPr lang="en-US" sz="2200" dirty="0"/>
              <a:t> a pea will look. We will call the gene "</a:t>
            </a:r>
            <a:r>
              <a:rPr lang="en-US" sz="2200" b="1" dirty="0"/>
              <a:t>R</a:t>
            </a:r>
            <a:r>
              <a:rPr lang="en-US" sz="2200" dirty="0"/>
              <a:t>" (like Mendel did) (note: the picture is just an example without R)</a:t>
            </a:r>
            <a:endParaRPr lang="en-US" sz="2200" b="1" dirty="0"/>
          </a:p>
          <a:p>
            <a:r>
              <a:rPr lang="en-US" sz="2200" dirty="0"/>
              <a:t>Each Pea plant has two copies of each chromosome, one from the "father" plant and one from the "mother" plant.</a:t>
            </a:r>
            <a:endParaRPr lang="en-US" sz="2200" b="1" dirty="0"/>
          </a:p>
          <a:p>
            <a:r>
              <a:rPr lang="en-US" sz="2200" dirty="0"/>
              <a:t>Chromosomes that match each other in size and gene types are called </a:t>
            </a:r>
            <a:r>
              <a:rPr lang="en-US" sz="2200" b="1" dirty="0"/>
              <a:t>homologous chromosomes.</a:t>
            </a:r>
            <a:r>
              <a:rPr lang="en-US" sz="2200" dirty="0"/>
              <a:t> 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6" name="Picture 5" descr="A close-up of a line with text&#10;&#10;Description automatically generated">
            <a:extLst>
              <a:ext uri="{FF2B5EF4-FFF2-40B4-BE49-F238E27FC236}">
                <a16:creationId xmlns:a16="http://schemas.microsoft.com/office/drawing/2014/main" id="{2C3CD454-6688-127B-B86C-420CE43EC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104" y="5189395"/>
            <a:ext cx="6421496" cy="1568617"/>
          </a:xfrm>
          <a:prstGeom prst="rect">
            <a:avLst/>
          </a:prstGeom>
        </p:spPr>
      </p:pic>
      <p:pic>
        <p:nvPicPr>
          <p:cNvPr id="3" name="Picture 2" descr="A diagram of a plant cell&#10;&#10;Description automatically generated">
            <a:extLst>
              <a:ext uri="{FF2B5EF4-FFF2-40B4-BE49-F238E27FC236}">
                <a16:creationId xmlns:a16="http://schemas.microsoft.com/office/drawing/2014/main" id="{3CDD9037-0A24-B670-566A-B8981DE29F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7644" y="1792603"/>
            <a:ext cx="3821151" cy="468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0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8884498-8C0E-4CE3-A52C-4D46CFCBD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14B50A6-093B-4BEC-814D-28A439BF6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A6B3FC4-8E9F-47E9-9E04-AFD4802BF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C534277-E69B-4B16-8548-820EE8962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4C7052-B31A-DE2E-72CA-AD4B631B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8532517" cy="9634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dirty="0"/>
              <a:t>Pea Plants – Wrinkled or Round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71E4A28-509B-EE4E-EC9F-70A17492A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2451"/>
            <a:ext cx="7177850" cy="45258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Each chromosome pair can have its own version of the wrinkled gene. </a:t>
            </a:r>
          </a:p>
          <a:p>
            <a:r>
              <a:rPr lang="en-US" sz="2200" dirty="0"/>
              <a:t>Different versions of the same type of gene are called </a:t>
            </a:r>
            <a:r>
              <a:rPr lang="en-US" sz="2200" b="1" dirty="0"/>
              <a:t>Alleles</a:t>
            </a:r>
            <a:r>
              <a:rPr lang="en-US" sz="2200" dirty="0"/>
              <a:t>.</a:t>
            </a:r>
          </a:p>
          <a:p>
            <a:r>
              <a:rPr lang="en-US" sz="2200" dirty="0"/>
              <a:t>In many cases, one allele is "stronger" than the other allele.  (Dominant over….always expressed).</a:t>
            </a:r>
          </a:p>
          <a:p>
            <a:r>
              <a:rPr lang="en-US" sz="2200" dirty="0"/>
              <a:t>In the case of peas, the stronger (</a:t>
            </a:r>
            <a:r>
              <a:rPr lang="en-US" sz="2200" b="1" dirty="0"/>
              <a:t>Dominant</a:t>
            </a:r>
            <a:r>
              <a:rPr lang="en-US" sz="2200" dirty="0"/>
              <a:t>) allele is round, noted by writing the gene with a capital </a:t>
            </a:r>
            <a:r>
              <a:rPr lang="en-US" sz="2200" b="1" dirty="0"/>
              <a:t>R</a:t>
            </a:r>
            <a:r>
              <a:rPr lang="en-US" sz="2200" dirty="0"/>
              <a:t>.</a:t>
            </a:r>
            <a:endParaRPr lang="en-US" sz="2200" b="1" dirty="0"/>
          </a:p>
          <a:p>
            <a:r>
              <a:rPr lang="en-US" sz="2200" dirty="0"/>
              <a:t>The weaker (</a:t>
            </a:r>
            <a:r>
              <a:rPr lang="en-US" sz="2200" b="1" dirty="0"/>
              <a:t>Recessive</a:t>
            </a:r>
            <a:r>
              <a:rPr lang="en-US" sz="2200" dirty="0"/>
              <a:t>) allele is wrinkled, noted by writing the gene with a lower case </a:t>
            </a:r>
            <a:r>
              <a:rPr lang="en-US" sz="2200" b="1" dirty="0"/>
              <a:t>r.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3" name="Picture 2" descr="A close up of a white object&#10;&#10;Description automatically generated">
            <a:extLst>
              <a:ext uri="{FF2B5EF4-FFF2-40B4-BE49-F238E27FC236}">
                <a16:creationId xmlns:a16="http://schemas.microsoft.com/office/drawing/2014/main" id="{D02CE452-3C1B-216A-5CC6-E90BEDBA5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067" y="5123280"/>
            <a:ext cx="4022607" cy="1475071"/>
          </a:xfrm>
          <a:prstGeom prst="rect">
            <a:avLst/>
          </a:prstGeom>
        </p:spPr>
      </p:pic>
      <p:pic>
        <p:nvPicPr>
          <p:cNvPr id="4" name="Picture 3" descr="A close-up of a bowling pin&#10;&#10;Description automatically generated">
            <a:extLst>
              <a:ext uri="{FF2B5EF4-FFF2-40B4-BE49-F238E27FC236}">
                <a16:creationId xmlns:a16="http://schemas.microsoft.com/office/drawing/2014/main" id="{00F73ECC-404A-0027-E5D3-A09B00ACB5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9289" y="1850155"/>
            <a:ext cx="3740385" cy="296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4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8884498-8C0E-4CE3-A52C-4D46CFCBD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14B50A6-093B-4BEC-814D-28A439BF6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A6B3FC4-8E9F-47E9-9E04-AFD4802BF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C534277-E69B-4B16-8548-820EE8962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4C7052-B31A-DE2E-72CA-AD4B631B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8532517" cy="9634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Genetic Terminology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71E4A28-509B-EE4E-EC9F-70A17492A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0823"/>
            <a:ext cx="7177850" cy="46775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Before starting, if it helps, know that words that start with "</a:t>
            </a:r>
            <a:r>
              <a:rPr lang="en-US" sz="2200" b="1" dirty="0"/>
              <a:t>homo</a:t>
            </a:r>
            <a:r>
              <a:rPr lang="en-US" sz="2200" dirty="0"/>
              <a:t>" means </a:t>
            </a:r>
            <a:r>
              <a:rPr lang="en-US" sz="2200" b="1" dirty="0"/>
              <a:t>same</a:t>
            </a:r>
            <a:r>
              <a:rPr lang="en-US" sz="2200" dirty="0"/>
              <a:t> and words that start with "</a:t>
            </a:r>
            <a:r>
              <a:rPr lang="en-US" sz="2200" b="1" dirty="0"/>
              <a:t>hetero</a:t>
            </a:r>
            <a:r>
              <a:rPr lang="en-US" sz="2200" dirty="0"/>
              <a:t>" mean </a:t>
            </a:r>
            <a:r>
              <a:rPr lang="en-US" sz="2200" b="1" dirty="0"/>
              <a:t>different</a:t>
            </a:r>
            <a:r>
              <a:rPr lang="en-US" sz="2200" dirty="0"/>
              <a:t>.</a:t>
            </a:r>
            <a:endParaRPr lang="en-US" sz="2200" b="1" dirty="0"/>
          </a:p>
          <a:p>
            <a:r>
              <a:rPr lang="en-US" sz="2200" dirty="0"/>
              <a:t>If the pea plant has </a:t>
            </a:r>
            <a:r>
              <a:rPr lang="en-US" sz="2200" u="sng" dirty="0"/>
              <a:t>two dominant alleles</a:t>
            </a:r>
            <a:r>
              <a:rPr lang="en-US" sz="2200" dirty="0"/>
              <a:t> (versions of the wrinkled gene), the plant is called </a:t>
            </a:r>
            <a:r>
              <a:rPr lang="en-US" sz="2200" b="1" u="sng" dirty="0"/>
              <a:t>homo</a:t>
            </a:r>
            <a:r>
              <a:rPr lang="en-US" sz="2200" b="1" dirty="0"/>
              <a:t>zygous dominant</a:t>
            </a:r>
            <a:r>
              <a:rPr lang="en-US" sz="2200" dirty="0"/>
              <a:t>, </a:t>
            </a:r>
            <a:r>
              <a:rPr lang="en-US" sz="2200" b="1" dirty="0"/>
              <a:t>(RR)</a:t>
            </a:r>
            <a:r>
              <a:rPr lang="en-US" sz="2200" dirty="0"/>
              <a:t>.</a:t>
            </a:r>
            <a:endParaRPr lang="en-US" dirty="0"/>
          </a:p>
          <a:p>
            <a:r>
              <a:rPr lang="en-US" sz="2200" dirty="0">
                <a:ea typeface="+mn-lt"/>
                <a:cs typeface="+mn-lt"/>
              </a:rPr>
              <a:t>If the pea plant has </a:t>
            </a:r>
            <a:r>
              <a:rPr lang="en-US" sz="2200" u="sng" dirty="0">
                <a:ea typeface="+mn-lt"/>
                <a:cs typeface="+mn-lt"/>
              </a:rPr>
              <a:t>one dominant and one recessive</a:t>
            </a:r>
            <a:r>
              <a:rPr lang="en-US" sz="2200" dirty="0">
                <a:ea typeface="+mn-lt"/>
                <a:cs typeface="+mn-lt"/>
              </a:rPr>
              <a:t>, the plant is called </a:t>
            </a:r>
            <a:r>
              <a:rPr lang="en-US" sz="2200" b="1" u="sng" dirty="0">
                <a:ea typeface="+mn-lt"/>
                <a:cs typeface="+mn-lt"/>
              </a:rPr>
              <a:t>hetero</a:t>
            </a:r>
            <a:r>
              <a:rPr lang="en-US" sz="2200" b="1" dirty="0">
                <a:ea typeface="+mn-lt"/>
                <a:cs typeface="+mn-lt"/>
              </a:rPr>
              <a:t>zygous</a:t>
            </a:r>
            <a:r>
              <a:rPr lang="en-US" sz="2200" dirty="0">
                <a:ea typeface="+mn-lt"/>
                <a:cs typeface="+mn-lt"/>
              </a:rPr>
              <a:t> and the dominant gene is "wins", </a:t>
            </a:r>
            <a:r>
              <a:rPr lang="en-US" sz="2200" b="1" dirty="0">
                <a:ea typeface="+mn-lt"/>
                <a:cs typeface="+mn-lt"/>
              </a:rPr>
              <a:t>(Rr)</a:t>
            </a:r>
            <a:r>
              <a:rPr lang="en-US" sz="2200" dirty="0">
                <a:ea typeface="+mn-lt"/>
                <a:cs typeface="+mn-lt"/>
              </a:rPr>
              <a:t>.</a:t>
            </a:r>
            <a:endParaRPr lang="en-US" sz="2200" b="1" dirty="0"/>
          </a:p>
          <a:p>
            <a:r>
              <a:rPr lang="en-US" sz="2200" dirty="0">
                <a:ea typeface="+mn-lt"/>
                <a:cs typeface="+mn-lt"/>
              </a:rPr>
              <a:t>If the pea plant has </a:t>
            </a:r>
            <a:r>
              <a:rPr lang="en-US" sz="2200" u="sng" dirty="0">
                <a:ea typeface="+mn-lt"/>
                <a:cs typeface="+mn-lt"/>
              </a:rPr>
              <a:t>two recessive alleles</a:t>
            </a:r>
            <a:r>
              <a:rPr lang="en-US" sz="2200" dirty="0">
                <a:ea typeface="+mn-lt"/>
                <a:cs typeface="+mn-lt"/>
              </a:rPr>
              <a:t>, the plant is called </a:t>
            </a:r>
            <a:r>
              <a:rPr lang="en-US" sz="2200" b="1" dirty="0">
                <a:ea typeface="+mn-lt"/>
                <a:cs typeface="+mn-lt"/>
              </a:rPr>
              <a:t>homozygous recessive</a:t>
            </a:r>
            <a:r>
              <a:rPr lang="en-US" sz="2200" dirty="0">
                <a:ea typeface="+mn-lt"/>
                <a:cs typeface="+mn-lt"/>
              </a:rPr>
              <a:t>, </a:t>
            </a:r>
            <a:r>
              <a:rPr lang="en-US" sz="2200" b="1" dirty="0">
                <a:ea typeface="+mn-lt"/>
                <a:cs typeface="+mn-lt"/>
              </a:rPr>
              <a:t>(</a:t>
            </a:r>
            <a:r>
              <a:rPr lang="en-US" sz="2200" b="1" dirty="0" err="1">
                <a:ea typeface="+mn-lt"/>
                <a:cs typeface="+mn-lt"/>
              </a:rPr>
              <a:t>rr</a:t>
            </a:r>
            <a:r>
              <a:rPr lang="en-US" sz="2200" b="1" dirty="0">
                <a:ea typeface="+mn-lt"/>
                <a:cs typeface="+mn-lt"/>
              </a:rPr>
              <a:t>)</a:t>
            </a:r>
            <a:r>
              <a:rPr lang="en-US" sz="2200" dirty="0">
                <a:ea typeface="+mn-lt"/>
                <a:cs typeface="+mn-lt"/>
              </a:rPr>
              <a:t>.</a:t>
            </a:r>
            <a:endParaRPr lang="en-US" sz="2200" b="1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5" name="Picture 4" descr="A green ball with black text&#10;&#10;Description automatically generated">
            <a:extLst>
              <a:ext uri="{FF2B5EF4-FFF2-40B4-BE49-F238E27FC236}">
                <a16:creationId xmlns:a16="http://schemas.microsoft.com/office/drawing/2014/main" id="{215476EE-90F3-B2E7-6DC1-7811020D2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910" y="2476443"/>
            <a:ext cx="959437" cy="1472376"/>
          </a:xfrm>
          <a:prstGeom prst="rect">
            <a:avLst/>
          </a:prstGeom>
        </p:spPr>
      </p:pic>
      <p:pic>
        <p:nvPicPr>
          <p:cNvPr id="6" name="Picture 5" descr="A green ball with black text&#10;&#10;Description automatically generated">
            <a:extLst>
              <a:ext uri="{FF2B5EF4-FFF2-40B4-BE49-F238E27FC236}">
                <a16:creationId xmlns:a16="http://schemas.microsoft.com/office/drawing/2014/main" id="{E9AA971C-AB6B-883F-C947-F259D7B097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0852" y="3953758"/>
            <a:ext cx="769408" cy="1405819"/>
          </a:xfrm>
          <a:prstGeom prst="rect">
            <a:avLst/>
          </a:prstGeom>
        </p:spPr>
      </p:pic>
      <p:pic>
        <p:nvPicPr>
          <p:cNvPr id="7" name="Picture 6" descr="A green leaf with black text&#10;&#10;Description automatically generated">
            <a:extLst>
              <a:ext uri="{FF2B5EF4-FFF2-40B4-BE49-F238E27FC236}">
                <a16:creationId xmlns:a16="http://schemas.microsoft.com/office/drawing/2014/main" id="{B0F3ADE6-9ED9-1761-D20F-C6BD5822C5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5261" y="5396560"/>
            <a:ext cx="647700" cy="1295400"/>
          </a:xfrm>
          <a:prstGeom prst="rect">
            <a:avLst/>
          </a:prstGeom>
        </p:spPr>
      </p:pic>
      <p:pic>
        <p:nvPicPr>
          <p:cNvPr id="8" name="Picture 7" descr="A brown eye and blue letter b&#10;&#10;Description automatically generated">
            <a:extLst>
              <a:ext uri="{FF2B5EF4-FFF2-40B4-BE49-F238E27FC236}">
                <a16:creationId xmlns:a16="http://schemas.microsoft.com/office/drawing/2014/main" id="{89AF2C55-2F93-1D8C-4004-80F0A53113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0251" y="3993890"/>
            <a:ext cx="1294460" cy="13349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DFFBAB-7DB3-E460-11B3-275C9F836523}"/>
              </a:ext>
            </a:extLst>
          </p:cNvPr>
          <p:cNvSpPr txBox="1"/>
          <p:nvPr/>
        </p:nvSpPr>
        <p:spPr>
          <a:xfrm>
            <a:off x="9369778" y="1317037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Ask yourself: What gene is dominant in human eye-</a:t>
            </a:r>
            <a:r>
              <a:rPr lang="en-US" b="1" err="1"/>
              <a:t>colour</a:t>
            </a:r>
            <a:r>
              <a:rPr lang="en-US" b="1" dirty="0"/>
              <a:t>?</a:t>
            </a:r>
          </a:p>
        </p:txBody>
      </p:sp>
      <p:pic>
        <p:nvPicPr>
          <p:cNvPr id="10" name="Picture 9" descr="A blue eye with a black circle and a blue eye with a black circle&#10;&#10;Description automatically generated">
            <a:extLst>
              <a:ext uri="{FF2B5EF4-FFF2-40B4-BE49-F238E27FC236}">
                <a16:creationId xmlns:a16="http://schemas.microsoft.com/office/drawing/2014/main" id="{FF25D249-0288-05E7-0BAA-A64D276ACA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70252" y="5398359"/>
            <a:ext cx="1256830" cy="1291803"/>
          </a:xfrm>
          <a:prstGeom prst="rect">
            <a:avLst/>
          </a:prstGeom>
        </p:spPr>
      </p:pic>
      <p:pic>
        <p:nvPicPr>
          <p:cNvPr id="11" name="Picture 10" descr="A brown eye and a brown eye with letters&#10;&#10;Description automatically generated">
            <a:extLst>
              <a:ext uri="{FF2B5EF4-FFF2-40B4-BE49-F238E27FC236}">
                <a16:creationId xmlns:a16="http://schemas.microsoft.com/office/drawing/2014/main" id="{74C53410-5B33-F819-802D-32B3776B1C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70251" y="2567877"/>
            <a:ext cx="1294460" cy="138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3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8884498-8C0E-4CE3-A52C-4D46CFCBD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14B50A6-093B-4BEC-814D-28A439BF6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A6B3FC4-8E9F-47E9-9E04-AFD4802BF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C534277-E69B-4B16-8548-820EE8962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4C7052-B31A-DE2E-72CA-AD4B631B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9924813" cy="9634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dirty="0"/>
              <a:t>Punnett Square – A Prediction Model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71E4A28-509B-EE4E-EC9F-70A17492A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2452"/>
            <a:ext cx="5192887" cy="44235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200" dirty="0"/>
              <a:t>Through experimentation (using gardening skills and </a:t>
            </a:r>
            <a:r>
              <a:rPr lang="en-US" sz="2200" u="sng" dirty="0"/>
              <a:t>math</a:t>
            </a:r>
            <a:r>
              <a:rPr lang="en-US" sz="2200" dirty="0"/>
              <a:t>), Mendel crossed two pea plants that were </a:t>
            </a:r>
            <a:r>
              <a:rPr lang="en-US" sz="2200" b="1" dirty="0"/>
              <a:t>heterozygous</a:t>
            </a:r>
            <a:r>
              <a:rPr lang="en-US" sz="2200" dirty="0"/>
              <a:t> and found there were roughly 75% round peas and 25% round peas.</a:t>
            </a:r>
          </a:p>
          <a:p>
            <a:r>
              <a:rPr lang="en-US" sz="2200" dirty="0"/>
              <a:t>A method for showing this is a </a:t>
            </a:r>
            <a:r>
              <a:rPr lang="en-US" sz="2200" b="1" dirty="0"/>
              <a:t>Punnett Square</a:t>
            </a:r>
            <a:r>
              <a:rPr lang="en-US" sz="2200" dirty="0"/>
              <a:t>. Draw a square and split it into 4 squares. Place one parent's alleles on top above each box and the other parents on the side next to each box.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08A0F7-09DA-DA00-7975-034CB0235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919" y="2072451"/>
            <a:ext cx="5932311" cy="395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8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8884498-8C0E-4CE3-A52C-4D46CFCBD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14B50A6-093B-4BEC-814D-28A439BF6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A6B3FC4-8E9F-47E9-9E04-AFD4802BF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C534277-E69B-4B16-8548-820EE8962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4C7052-B31A-DE2E-72CA-AD4B631B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9924813" cy="9634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dirty="0"/>
              <a:t>Punnett Square – A Prediction Model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71E4A28-509B-EE4E-EC9F-70A17492A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7209"/>
            <a:ext cx="5192887" cy="474876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200" dirty="0"/>
              <a:t>Fill in the boxes inside with the corresponding letters. The results inside the 4 squares are the </a:t>
            </a:r>
            <a:r>
              <a:rPr lang="en-US" sz="2200" b="1" u="sng" dirty="0"/>
              <a:t>possible</a:t>
            </a:r>
            <a:r>
              <a:rPr lang="en-US" sz="2200" dirty="0"/>
              <a:t> results of the offspring/children pea plants.</a:t>
            </a:r>
          </a:p>
          <a:p>
            <a:r>
              <a:rPr lang="en-US" sz="2200" dirty="0"/>
              <a:t>In this case, we see there is a ratio of 1RR:2Rr:1rr. This is called the </a:t>
            </a:r>
            <a:r>
              <a:rPr lang="en-US" sz="2200" b="1" dirty="0"/>
              <a:t>genotype ratio</a:t>
            </a:r>
            <a:r>
              <a:rPr lang="en-US" sz="2200" dirty="0"/>
              <a:t>. </a:t>
            </a:r>
            <a:r>
              <a:rPr lang="en-US" sz="2200" b="1" dirty="0"/>
              <a:t>Genotypes</a:t>
            </a:r>
            <a:r>
              <a:rPr lang="en-US" sz="2200" dirty="0"/>
              <a:t> refer to the </a:t>
            </a:r>
            <a:r>
              <a:rPr lang="en-US" sz="2200" b="1" u="sng" dirty="0"/>
              <a:t>allele combinations</a:t>
            </a:r>
            <a:r>
              <a:rPr lang="en-US" sz="2200" b="1" dirty="0"/>
              <a:t> </a:t>
            </a:r>
            <a:r>
              <a:rPr lang="en-US" sz="2200" dirty="0"/>
              <a:t>we cannot see (the code or sequence). </a:t>
            </a:r>
          </a:p>
          <a:p>
            <a:r>
              <a:rPr lang="en-US" sz="2200" dirty="0"/>
              <a:t>We also see a ratio of 3 round peas to 1 wrinkled pea. This is called the </a:t>
            </a:r>
            <a:r>
              <a:rPr lang="en-US" sz="2200" b="1" dirty="0"/>
              <a:t>Phenotype Ratio</a:t>
            </a:r>
            <a:r>
              <a:rPr lang="en-US" sz="2200" dirty="0"/>
              <a:t>. </a:t>
            </a:r>
            <a:r>
              <a:rPr lang="en-US" sz="2200" b="1" dirty="0"/>
              <a:t>Phenotypes</a:t>
            </a:r>
            <a:r>
              <a:rPr lang="en-US" sz="2200" dirty="0"/>
              <a:t> refer to </a:t>
            </a:r>
            <a:r>
              <a:rPr lang="en-US" sz="2200" b="1" u="sng" dirty="0"/>
              <a:t>observable traits</a:t>
            </a:r>
            <a:r>
              <a:rPr lang="en-US" sz="2200" b="1" dirty="0"/>
              <a:t>, </a:t>
            </a:r>
            <a:r>
              <a:rPr lang="en-US" sz="2200" dirty="0"/>
              <a:t>like height, pea type, and blood type.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08A0F7-09DA-DA00-7975-034CB0235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549" y="1714970"/>
            <a:ext cx="5932311" cy="39548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A69F14-E1BA-8812-6CB1-C21C14D43270}"/>
              </a:ext>
            </a:extLst>
          </p:cNvPr>
          <p:cNvSpPr txBox="1"/>
          <p:nvPr/>
        </p:nvSpPr>
        <p:spPr>
          <a:xfrm>
            <a:off x="6622815" y="5682074"/>
            <a:ext cx="4549422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ea typeface="+mn-lt"/>
                <a:cs typeface="+mn-lt"/>
              </a:rPr>
              <a:t>Note: can also be written as:</a:t>
            </a:r>
            <a:endParaRPr lang="en-US" dirty="0"/>
          </a:p>
          <a:p>
            <a:r>
              <a:rPr lang="en-US" sz="2200" dirty="0">
                <a:ea typeface="+mn-lt"/>
                <a:cs typeface="+mn-lt"/>
              </a:rPr>
              <a:t>Percents - 25%RR:50%Rr:25%rr</a:t>
            </a:r>
            <a:endParaRPr lang="en-US" dirty="0"/>
          </a:p>
          <a:p>
            <a:r>
              <a:rPr lang="en-US" sz="2200" dirty="0"/>
              <a:t>Or fractions – 1/4RR:1/2Rr:1/4rr</a:t>
            </a:r>
          </a:p>
        </p:txBody>
      </p:sp>
    </p:spTree>
    <p:extLst>
      <p:ext uri="{BB962C8B-B14F-4D97-AF65-F5344CB8AC3E}">
        <p14:creationId xmlns:p14="http://schemas.microsoft.com/office/powerpoint/2010/main" val="396197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8884498-8C0E-4CE3-A52C-4D46CFCBD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14B50A6-093B-4BEC-814D-28A439BF6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A6B3FC4-8E9F-47E9-9E04-AFD4802BF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C534277-E69B-4B16-8548-820EE8962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4C7052-B31A-DE2E-72CA-AD4B631B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8532517" cy="9634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Punnett Practice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71E4A28-509B-EE4E-EC9F-70A17492A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186" y="2509802"/>
            <a:ext cx="4601163" cy="33529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Try to fill in the following and state the genotype and phenotype ratios.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6" name="Picture 5" descr="A group of eyes and a number of letters&#10;&#10;Description automatically generated">
            <a:extLst>
              <a:ext uri="{FF2B5EF4-FFF2-40B4-BE49-F238E27FC236}">
                <a16:creationId xmlns:a16="http://schemas.microsoft.com/office/drawing/2014/main" id="{49E55E1A-920D-A976-DB47-44F80EDD8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030" y="533400"/>
            <a:ext cx="6383866" cy="63744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00CD01-1575-30A0-CD91-7E05E9D59800}"/>
              </a:ext>
            </a:extLst>
          </p:cNvPr>
          <p:cNvSpPr/>
          <p:nvPr/>
        </p:nvSpPr>
        <p:spPr>
          <a:xfrm>
            <a:off x="7563555" y="2173111"/>
            <a:ext cx="1900296" cy="1872074"/>
          </a:xfrm>
          <a:prstGeom prst="rect">
            <a:avLst/>
          </a:prstGeom>
          <a:solidFill>
            <a:srgbClr val="CECA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23F957-01B0-9807-4D16-679E321D996B}"/>
              </a:ext>
            </a:extLst>
          </p:cNvPr>
          <p:cNvSpPr/>
          <p:nvPr/>
        </p:nvSpPr>
        <p:spPr>
          <a:xfrm>
            <a:off x="9548518" y="2173111"/>
            <a:ext cx="1900296" cy="1872074"/>
          </a:xfrm>
          <a:prstGeom prst="rect">
            <a:avLst/>
          </a:prstGeom>
          <a:solidFill>
            <a:srgbClr val="CECA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3AA53B-3D24-A8BF-52BB-813198B08DE6}"/>
              </a:ext>
            </a:extLst>
          </p:cNvPr>
          <p:cNvSpPr/>
          <p:nvPr/>
        </p:nvSpPr>
        <p:spPr>
          <a:xfrm>
            <a:off x="7563555" y="4186296"/>
            <a:ext cx="1900296" cy="1872074"/>
          </a:xfrm>
          <a:prstGeom prst="rect">
            <a:avLst/>
          </a:prstGeom>
          <a:solidFill>
            <a:srgbClr val="CECA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7DCB8-7395-F551-1B12-CAF58612FFBF}"/>
              </a:ext>
            </a:extLst>
          </p:cNvPr>
          <p:cNvSpPr/>
          <p:nvPr/>
        </p:nvSpPr>
        <p:spPr>
          <a:xfrm>
            <a:off x="9548518" y="4186296"/>
            <a:ext cx="1900296" cy="1872074"/>
          </a:xfrm>
          <a:prstGeom prst="rect">
            <a:avLst/>
          </a:prstGeom>
          <a:solidFill>
            <a:srgbClr val="CECA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5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theme/theme1.xml><?xml version="1.0" encoding="utf-8"?>
<a:theme xmlns:a="http://schemas.openxmlformats.org/drawingml/2006/main" name="DappledVTI">
  <a:themeElements>
    <a:clrScheme name="AnalogousFromDarkSeedLeftStep">
      <a:dk1>
        <a:srgbClr val="000000"/>
      </a:dk1>
      <a:lt1>
        <a:srgbClr val="FFFFFF"/>
      </a:lt1>
      <a:dk2>
        <a:srgbClr val="243C22"/>
      </a:dk2>
      <a:lt2>
        <a:srgbClr val="E8E2E3"/>
      </a:lt2>
      <a:accent1>
        <a:srgbClr val="20B59F"/>
      </a:accent1>
      <a:accent2>
        <a:srgbClr val="14B85C"/>
      </a:accent2>
      <a:accent3>
        <a:srgbClr val="21BA24"/>
      </a:accent3>
      <a:accent4>
        <a:srgbClr val="54B714"/>
      </a:accent4>
      <a:accent5>
        <a:srgbClr val="90AB1E"/>
      </a:accent5>
      <a:accent6>
        <a:srgbClr val="C49C15"/>
      </a:accent6>
      <a:hlink>
        <a:srgbClr val="698A2E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1573</Words>
  <Application>Microsoft Macintosh PowerPoint</Application>
  <PresentationFormat>Widescreen</PresentationFormat>
  <Paragraphs>184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Avenir Next LT Pro</vt:lpstr>
      <vt:lpstr>AvenirNext LT Pro Medium</vt:lpstr>
      <vt:lpstr>Sabon Next LT</vt:lpstr>
      <vt:lpstr>Segoe UI</vt:lpstr>
      <vt:lpstr>DappledVTI</vt:lpstr>
      <vt:lpstr>Mendelian and Non-Mendelian Genetics</vt:lpstr>
      <vt:lpstr>Traits</vt:lpstr>
      <vt:lpstr>Genetics and Gregor Mendel</vt:lpstr>
      <vt:lpstr>Pea Plants – Wrinkled or Round</vt:lpstr>
      <vt:lpstr>Pea Plants – Wrinkled or Round</vt:lpstr>
      <vt:lpstr>Genetic Terminology</vt:lpstr>
      <vt:lpstr>Punnett Square – A Prediction Model</vt:lpstr>
      <vt:lpstr>Punnett Square – A Prediction Model</vt:lpstr>
      <vt:lpstr>Punnett Practice</vt:lpstr>
      <vt:lpstr>Punnett Practice</vt:lpstr>
      <vt:lpstr>Non-Mendelian Genetics</vt:lpstr>
      <vt:lpstr>Incomplete Dominance</vt:lpstr>
      <vt:lpstr>Codominance</vt:lpstr>
      <vt:lpstr>Sex-linked Genes</vt:lpstr>
      <vt:lpstr>Sex-linked Genes</vt:lpstr>
      <vt:lpstr>Multiple Alleles (Blood Types)</vt:lpstr>
      <vt:lpstr>Multiple Alleles (Blood Types)</vt:lpstr>
      <vt:lpstr>Pedigrees</vt:lpstr>
      <vt:lpstr>Pedigrees</vt:lpstr>
      <vt:lpstr>Pedigrees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Lani Knowles</cp:lastModifiedBy>
  <cp:revision>898</cp:revision>
  <dcterms:created xsi:type="dcterms:W3CDTF">2023-09-18T01:18:45Z</dcterms:created>
  <dcterms:modified xsi:type="dcterms:W3CDTF">2023-09-19T21:26:40Z</dcterms:modified>
</cp:coreProperties>
</file>