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le Swanson" userId="7cfa2998-2303-4af5-94f3-2394e603830e" providerId="ADAL" clId="{A5433807-2174-4E02-B591-EF7597D47A89}"/>
    <pc:docChg chg="custSel modSld">
      <pc:chgData name="Cole Swanson" userId="7cfa2998-2303-4af5-94f3-2394e603830e" providerId="ADAL" clId="{A5433807-2174-4E02-B591-EF7597D47A89}" dt="2026-09-09T19:07:02.327" v="65" actId="27636"/>
      <pc:docMkLst>
        <pc:docMk/>
      </pc:docMkLst>
      <pc:sldChg chg="modSp mod">
        <pc:chgData name="Cole Swanson" userId="7cfa2998-2303-4af5-94f3-2394e603830e" providerId="ADAL" clId="{A5433807-2174-4E02-B591-EF7597D47A89}" dt="2026-09-09T19:07:02.327" v="65" actId="27636"/>
        <pc:sldMkLst>
          <pc:docMk/>
          <pc:sldMk cId="3457457747" sldId="258"/>
        </pc:sldMkLst>
        <pc:spChg chg="mod">
          <ac:chgData name="Cole Swanson" userId="7cfa2998-2303-4af5-94f3-2394e603830e" providerId="ADAL" clId="{A5433807-2174-4E02-B591-EF7597D47A89}" dt="2026-09-09T19:07:02.327" v="65" actId="27636"/>
          <ac:spMkLst>
            <pc:docMk/>
            <pc:sldMk cId="3457457747" sldId="258"/>
            <ac:spMk id="3" creationId="{C9F26D00-8943-76BF-0F1E-70669A1D45ED}"/>
          </ac:spMkLst>
        </pc:spChg>
      </pc:sldChg>
    </pc:docChg>
  </pc:docChgLst>
  <pc:docChgLst>
    <pc:chgData name="Cole Swanson" userId="S::cole_swanson@mrpm.sd42.ca::7cfa2998-2303-4af5-94f3-2394e603830e" providerId="AD" clId="Web-{FE38A22E-DAC5-C03F-CAB4-03A14F2D07F7}"/>
    <pc:docChg chg="addSld modSld addMainMaster delMainMaster">
      <pc:chgData name="Cole Swanson" userId="S::cole_swanson@mrpm.sd42.ca::7cfa2998-2303-4af5-94f3-2394e603830e" providerId="AD" clId="Web-{FE38A22E-DAC5-C03F-CAB4-03A14F2D07F7}" dt="2023-09-13T06:03:03.636" v="1985"/>
      <pc:docMkLst>
        <pc:docMk/>
      </pc:docMkLst>
      <pc:sldChg chg="addSp modSp mod setBg modClrScheme addAnim chgLayout">
        <pc:chgData name="Cole Swanson" userId="S::cole_swanson@mrpm.sd42.ca::7cfa2998-2303-4af5-94f3-2394e603830e" providerId="AD" clId="Web-{FE38A22E-DAC5-C03F-CAB4-03A14F2D07F7}" dt="2023-09-13T00:07:59.310" v="23"/>
        <pc:sldMkLst>
          <pc:docMk/>
          <pc:sldMk cId="109857222" sldId="256"/>
        </pc:sldMkLst>
      </pc:sldChg>
      <pc:sldChg chg="addSp modSp new">
        <pc:chgData name="Cole Swanson" userId="S::cole_swanson@mrpm.sd42.ca::7cfa2998-2303-4af5-94f3-2394e603830e" providerId="AD" clId="Web-{FE38A22E-DAC5-C03F-CAB4-03A14F2D07F7}" dt="2023-09-13T05:10:33.643" v="173" actId="20577"/>
        <pc:sldMkLst>
          <pc:docMk/>
          <pc:sldMk cId="3908553716" sldId="257"/>
        </pc:sldMkLst>
      </pc:sldChg>
      <pc:sldChg chg="addSp modSp new">
        <pc:chgData name="Cole Swanson" userId="S::cole_swanson@mrpm.sd42.ca::7cfa2998-2303-4af5-94f3-2394e603830e" providerId="AD" clId="Web-{FE38A22E-DAC5-C03F-CAB4-03A14F2D07F7}" dt="2023-09-13T05:26:48.800" v="831" actId="20577"/>
        <pc:sldMkLst>
          <pc:docMk/>
          <pc:sldMk cId="3457457747" sldId="258"/>
        </pc:sldMkLst>
      </pc:sldChg>
      <pc:sldChg chg="addSp modSp new">
        <pc:chgData name="Cole Swanson" userId="S::cole_swanson@mrpm.sd42.ca::7cfa2998-2303-4af5-94f3-2394e603830e" providerId="AD" clId="Web-{FE38A22E-DAC5-C03F-CAB4-03A14F2D07F7}" dt="2023-09-13T05:23:04.779" v="664" actId="20577"/>
        <pc:sldMkLst>
          <pc:docMk/>
          <pc:sldMk cId="1626072955" sldId="259"/>
        </pc:sldMkLst>
      </pc:sldChg>
      <pc:sldChg chg="addSp delSp modSp new">
        <pc:chgData name="Cole Swanson" userId="S::cole_swanson@mrpm.sd42.ca::7cfa2998-2303-4af5-94f3-2394e603830e" providerId="AD" clId="Web-{FE38A22E-DAC5-C03F-CAB4-03A14F2D07F7}" dt="2023-09-13T05:34:43.625" v="1171" actId="20577"/>
        <pc:sldMkLst>
          <pc:docMk/>
          <pc:sldMk cId="3121520531" sldId="260"/>
        </pc:sldMkLst>
      </pc:sldChg>
      <pc:sldChg chg="addSp modSp new">
        <pc:chgData name="Cole Swanson" userId="S::cole_swanson@mrpm.sd42.ca::7cfa2998-2303-4af5-94f3-2394e603830e" providerId="AD" clId="Web-{FE38A22E-DAC5-C03F-CAB4-03A14F2D07F7}" dt="2023-09-13T05:34:12.579" v="1168" actId="20577"/>
        <pc:sldMkLst>
          <pc:docMk/>
          <pc:sldMk cId="2642942441" sldId="261"/>
        </pc:sldMkLst>
      </pc:sldChg>
      <pc:sldChg chg="addSp delSp modSp new">
        <pc:chgData name="Cole Swanson" userId="S::cole_swanson@mrpm.sd42.ca::7cfa2998-2303-4af5-94f3-2394e603830e" providerId="AD" clId="Web-{FE38A22E-DAC5-C03F-CAB4-03A14F2D07F7}" dt="2023-09-13T05:40:09.967" v="1328" actId="1076"/>
        <pc:sldMkLst>
          <pc:docMk/>
          <pc:sldMk cId="385645252" sldId="262"/>
        </pc:sldMkLst>
      </pc:sldChg>
      <pc:sldChg chg="addSp delSp modSp new">
        <pc:chgData name="Cole Swanson" userId="S::cole_swanson@mrpm.sd42.ca::7cfa2998-2303-4af5-94f3-2394e603830e" providerId="AD" clId="Web-{FE38A22E-DAC5-C03F-CAB4-03A14F2D07F7}" dt="2023-09-13T05:46:46.755" v="1493" actId="20577"/>
        <pc:sldMkLst>
          <pc:docMk/>
          <pc:sldMk cId="2640367894" sldId="263"/>
        </pc:sldMkLst>
      </pc:sldChg>
      <pc:sldChg chg="addSp delSp modSp new">
        <pc:chgData name="Cole Swanson" userId="S::cole_swanson@mrpm.sd42.ca::7cfa2998-2303-4af5-94f3-2394e603830e" providerId="AD" clId="Web-{FE38A22E-DAC5-C03F-CAB4-03A14F2D07F7}" dt="2023-09-13T05:52:48.942" v="1726" actId="20577"/>
        <pc:sldMkLst>
          <pc:docMk/>
          <pc:sldMk cId="823638407" sldId="264"/>
        </pc:sldMkLst>
      </pc:sldChg>
      <pc:sldChg chg="addSp modSp new">
        <pc:chgData name="Cole Swanson" userId="S::cole_swanson@mrpm.sd42.ca::7cfa2998-2303-4af5-94f3-2394e603830e" providerId="AD" clId="Web-{FE38A22E-DAC5-C03F-CAB4-03A14F2D07F7}" dt="2023-09-13T05:58:52.231" v="1893" actId="20577"/>
        <pc:sldMkLst>
          <pc:docMk/>
          <pc:sldMk cId="3037416691" sldId="265"/>
        </pc:sldMkLst>
      </pc:sldChg>
      <pc:sldChg chg="addSp delSp modSp new">
        <pc:chgData name="Cole Swanson" userId="S::cole_swanson@mrpm.sd42.ca::7cfa2998-2303-4af5-94f3-2394e603830e" providerId="AD" clId="Web-{FE38A22E-DAC5-C03F-CAB4-03A14F2D07F7}" dt="2023-09-13T06:03:03.636" v="1985"/>
        <pc:sldMkLst>
          <pc:docMk/>
          <pc:sldMk cId="736728100" sldId="266"/>
        </pc:sldMkLst>
      </pc:sldChg>
      <pc:sldMasterChg chg="del delSldLayout">
        <pc:chgData name="Cole Swanson" userId="S::cole_swanson@mrpm.sd42.ca::7cfa2998-2303-4af5-94f3-2394e603830e" providerId="AD" clId="Web-{FE38A22E-DAC5-C03F-CAB4-03A14F2D07F7}" dt="2023-09-13T00:07:59.310" v="22"/>
        <pc:sldMasterMkLst>
          <pc:docMk/>
          <pc:sldMasterMk cId="2460954070" sldId="2147483660"/>
        </pc:sldMasterMkLst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Cole Swanson" userId="S::cole_swanson@mrpm.sd42.ca::7cfa2998-2303-4af5-94f3-2394e603830e" providerId="AD" clId="Web-{FE38A22E-DAC5-C03F-CAB4-03A14F2D07F7}" dt="2023-09-13T00:07:59.310" v="22"/>
        <pc:sldMasterMkLst>
          <pc:docMk/>
          <pc:sldMasterMk cId="1525213197" sldId="2147483685"/>
        </pc:sldMasterMkLst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4025322017" sldId="2147483674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2466106451" sldId="2147483675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1429361138" sldId="2147483676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2612573642" sldId="2147483677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2150492362" sldId="2147483678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2363662903" sldId="2147483679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3201323729" sldId="2147483680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970501781" sldId="2147483681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2746609543" sldId="2147483682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3533025604" sldId="2147483683"/>
          </pc:sldLayoutMkLst>
        </pc:sldLayoutChg>
        <pc:sldLayoutChg chg="add">
          <pc:chgData name="Cole Swanson" userId="S::cole_swanson@mrpm.sd42.ca::7cfa2998-2303-4af5-94f3-2394e603830e" providerId="AD" clId="Web-{FE38A22E-DAC5-C03F-CAB4-03A14F2D07F7}" dt="2023-09-13T00:07:59.310" v="22"/>
          <pc:sldLayoutMkLst>
            <pc:docMk/>
            <pc:sldMasterMk cId="1525213197" sldId="2147483685"/>
            <pc:sldLayoutMk cId="352832898" sldId="2147483684"/>
          </pc:sldLayoutMkLst>
        </pc:sldLayoutChg>
      </pc:sldMasterChg>
    </pc:docChg>
  </pc:docChgLst>
  <pc:docChgLst>
    <pc:chgData name="Cole Swanson" userId="S::cole_swanson@mrpm.sd42.ca::7cfa2998-2303-4af5-94f3-2394e603830e" providerId="AD" clId="Web-{535E28A6-F1CF-0C5C-A575-220ADA311D6C}"/>
    <pc:docChg chg="modSld">
      <pc:chgData name="Cole Swanson" userId="S::cole_swanson@mrpm.sd42.ca::7cfa2998-2303-4af5-94f3-2394e603830e" providerId="AD" clId="Web-{535E28A6-F1CF-0C5C-A575-220ADA311D6C}" dt="2023-09-13T15:26:08.282" v="36" actId="20577"/>
      <pc:docMkLst>
        <pc:docMk/>
      </pc:docMkLst>
      <pc:sldChg chg="modSp">
        <pc:chgData name="Cole Swanson" userId="S::cole_swanson@mrpm.sd42.ca::7cfa2998-2303-4af5-94f3-2394e603830e" providerId="AD" clId="Web-{535E28A6-F1CF-0C5C-A575-220ADA311D6C}" dt="2023-09-13T15:24:53.984" v="9" actId="20577"/>
        <pc:sldMkLst>
          <pc:docMk/>
          <pc:sldMk cId="2660871751" sldId="268"/>
        </pc:sldMkLst>
      </pc:sldChg>
      <pc:sldChg chg="modSp">
        <pc:chgData name="Cole Swanson" userId="S::cole_swanson@mrpm.sd42.ca::7cfa2998-2303-4af5-94f3-2394e603830e" providerId="AD" clId="Web-{535E28A6-F1CF-0C5C-A575-220ADA311D6C}" dt="2023-09-13T15:26:08.282" v="36" actId="20577"/>
        <pc:sldMkLst>
          <pc:docMk/>
          <pc:sldMk cId="3048098658" sldId="271"/>
        </pc:sldMkLst>
      </pc:sldChg>
    </pc:docChg>
  </pc:docChgLst>
  <pc:docChgLst>
    <pc:chgData name="Cole Swanson" userId="S::cole_swanson@mrpm.sd42.ca::7cfa2998-2303-4af5-94f3-2394e603830e" providerId="AD" clId="Web-{30C8A23D-5259-CECC-33BA-2881FF5B5DBD}"/>
    <pc:docChg chg="addSld modSld">
      <pc:chgData name="Cole Swanson" userId="S::cole_swanson@mrpm.sd42.ca::7cfa2998-2303-4af5-94f3-2394e603830e" providerId="AD" clId="Web-{30C8A23D-5259-CECC-33BA-2881FF5B5DBD}" dt="2023-09-13T06:42:28.470" v="1408" actId="20577"/>
      <pc:docMkLst>
        <pc:docMk/>
      </pc:docMkLst>
      <pc:sldChg chg="modSp">
        <pc:chgData name="Cole Swanson" userId="S::cole_swanson@mrpm.sd42.ca::7cfa2998-2303-4af5-94f3-2394e603830e" providerId="AD" clId="Web-{30C8A23D-5259-CECC-33BA-2881FF5B5DBD}" dt="2023-09-13T06:36:38.848" v="1205" actId="20577"/>
        <pc:sldMkLst>
          <pc:docMk/>
          <pc:sldMk cId="3908553716" sldId="257"/>
        </pc:sldMkLst>
      </pc:sldChg>
      <pc:sldChg chg="addSp modSp">
        <pc:chgData name="Cole Swanson" userId="S::cole_swanson@mrpm.sd42.ca::7cfa2998-2303-4af5-94f3-2394e603830e" providerId="AD" clId="Web-{30C8A23D-5259-CECC-33BA-2881FF5B5DBD}" dt="2023-09-13T06:08:52.966" v="201" actId="1076"/>
        <pc:sldMkLst>
          <pc:docMk/>
          <pc:sldMk cId="736728100" sldId="266"/>
        </pc:sldMkLst>
      </pc:sldChg>
      <pc:sldChg chg="addSp delSp modSp new">
        <pc:chgData name="Cole Swanson" userId="S::cole_swanson@mrpm.sd42.ca::7cfa2998-2303-4af5-94f3-2394e603830e" providerId="AD" clId="Web-{30C8A23D-5259-CECC-33BA-2881FF5B5DBD}" dt="2023-09-13T06:16:29.369" v="507" actId="20577"/>
        <pc:sldMkLst>
          <pc:docMk/>
          <pc:sldMk cId="3608752030" sldId="267"/>
        </pc:sldMkLst>
      </pc:sldChg>
      <pc:sldChg chg="addSp delSp modSp new">
        <pc:chgData name="Cole Swanson" userId="S::cole_swanson@mrpm.sd42.ca::7cfa2998-2303-4af5-94f3-2394e603830e" providerId="AD" clId="Web-{30C8A23D-5259-CECC-33BA-2881FF5B5DBD}" dt="2023-09-13T06:28:54.504" v="966" actId="20577"/>
        <pc:sldMkLst>
          <pc:docMk/>
          <pc:sldMk cId="2660871751" sldId="268"/>
        </pc:sldMkLst>
      </pc:sldChg>
      <pc:sldChg chg="addSp modSp new">
        <pc:chgData name="Cole Swanson" userId="S::cole_swanson@mrpm.sd42.ca::7cfa2998-2303-4af5-94f3-2394e603830e" providerId="AD" clId="Web-{30C8A23D-5259-CECC-33BA-2881FF5B5DBD}" dt="2023-09-13T06:41:36.783" v="1358" actId="1076"/>
        <pc:sldMkLst>
          <pc:docMk/>
          <pc:sldMk cId="2956772402" sldId="269"/>
        </pc:sldMkLst>
      </pc:sldChg>
      <pc:sldChg chg="addSp modSp new">
        <pc:chgData name="Cole Swanson" userId="S::cole_swanson@mrpm.sd42.ca::7cfa2998-2303-4af5-94f3-2394e603830e" providerId="AD" clId="Web-{30C8A23D-5259-CECC-33BA-2881FF5B5DBD}" dt="2023-09-13T06:34:33.036" v="1194" actId="1076"/>
        <pc:sldMkLst>
          <pc:docMk/>
          <pc:sldMk cId="1400448243" sldId="270"/>
        </pc:sldMkLst>
      </pc:sldChg>
      <pc:sldChg chg="addSp modSp new">
        <pc:chgData name="Cole Swanson" userId="S::cole_swanson@mrpm.sd42.ca::7cfa2998-2303-4af5-94f3-2394e603830e" providerId="AD" clId="Web-{30C8A23D-5259-CECC-33BA-2881FF5B5DBD}" dt="2023-09-13T06:42:28.470" v="1408" actId="20577"/>
        <pc:sldMkLst>
          <pc:docMk/>
          <pc:sldMk cId="3048098658" sldId="271"/>
        </pc:sldMkLst>
      </pc:sldChg>
    </pc:docChg>
  </pc:docChgLst>
  <pc:docChgLst>
    <pc:chgData name="Cole Swanson" userId="S::cole_swanson@mrpm.sd42.ca::7cfa2998-2303-4af5-94f3-2394e603830e" providerId="AD" clId="Web-{C63511D2-569F-7A73-6596-EFBACE597E9F}"/>
    <pc:docChg chg="modSld">
      <pc:chgData name="Cole Swanson" userId="S::cole_swanson@mrpm.sd42.ca::7cfa2998-2303-4af5-94f3-2394e603830e" providerId="AD" clId="Web-{C63511D2-569F-7A73-6596-EFBACE597E9F}" dt="2023-09-13T06:49:34.842" v="6" actId="1076"/>
      <pc:docMkLst>
        <pc:docMk/>
      </pc:docMkLst>
      <pc:sldChg chg="addSp modSp">
        <pc:chgData name="Cole Swanson" userId="S::cole_swanson@mrpm.sd42.ca::7cfa2998-2303-4af5-94f3-2394e603830e" providerId="AD" clId="Web-{C63511D2-569F-7A73-6596-EFBACE597E9F}" dt="2023-09-13T06:49:34.842" v="6" actId="1076"/>
        <pc:sldMkLst>
          <pc:docMk/>
          <pc:sldMk cId="3048098658" sldId="271"/>
        </pc:sldMkLst>
      </pc:sldChg>
    </pc:docChg>
  </pc:docChgLst>
  <pc:docChgLst>
    <pc:chgData name="Cole Swanson" userId="S::cole_swanson@mrpm.sd42.ca::7cfa2998-2303-4af5-94f3-2394e603830e" providerId="AD" clId="Web-{FB6A931C-3732-4812-8CC6-E18800F5A10E}"/>
    <pc:docChg chg="modSld">
      <pc:chgData name="Cole Swanson" userId="S::cole_swanson@mrpm.sd42.ca::7cfa2998-2303-4af5-94f3-2394e603830e" providerId="AD" clId="Web-{FB6A931C-3732-4812-8CC6-E18800F5A10E}" dt="2023-09-26T04:13:35.514" v="5" actId="1076"/>
      <pc:docMkLst>
        <pc:docMk/>
      </pc:docMkLst>
      <pc:sldChg chg="addSp delSp modSp">
        <pc:chgData name="Cole Swanson" userId="S::cole_swanson@mrpm.sd42.ca::7cfa2998-2303-4af5-94f3-2394e603830e" providerId="AD" clId="Web-{FB6A931C-3732-4812-8CC6-E18800F5A10E}" dt="2023-09-26T04:13:35.514" v="5" actId="1076"/>
        <pc:sldMkLst>
          <pc:docMk/>
          <pc:sldMk cId="2642942441" sldId="26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573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92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293" y="1709738"/>
            <a:ext cx="10617157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0293" y="4589463"/>
            <a:ext cx="1061715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662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323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3903"/>
            <a:ext cx="522033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737063"/>
            <a:ext cx="5220335" cy="34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390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37063"/>
            <a:ext cx="5183188" cy="34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501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609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06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2226364"/>
            <a:ext cx="3994785" cy="364262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361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020" y="457200"/>
            <a:ext cx="405400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8020" y="2250218"/>
            <a:ext cx="4054006" cy="361876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025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322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77240" y="365125"/>
            <a:ext cx="779526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32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CD62DB5A-5AA0-4E7E-94AB-AD20F02CA8DF}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086ECE-EF43-4B07-9DD0-59679471A067}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2" y="1825625"/>
            <a:ext cx="1063751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3657AA7F-BE72-4467-897E-7A302F46504F}" type="datetimeFigureOut">
              <a:rPr lang="en-US" smtClean="0"/>
              <a:pPr/>
              <a:t>9/9/2026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2131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75" r:id="rId7"/>
    <p:sldLayoutId id="2147483676" r:id="rId8"/>
    <p:sldLayoutId id="2147483683" r:id="rId9"/>
    <p:sldLayoutId id="2147483674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youtu.be/qIwrhUrvX-k?t=15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518D20D-5F05-49C3-8900-68783F8AC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50CA5B-2FF8-43D9-B7D8-3BDE1BFD3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122363"/>
            <a:ext cx="7317348" cy="2387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cs typeface="Calibri Light"/>
              </a:rPr>
              <a:t>DNA to RNA to Proteins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7240" y="3602038"/>
            <a:ext cx="7317348" cy="1655762"/>
          </a:xfrm>
        </p:spPr>
        <p:txBody>
          <a:bodyPr>
            <a:normAutofit/>
          </a:bodyPr>
          <a:lstStyle/>
          <a:p>
            <a:pPr algn="l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60EAFE-C840-4DAF-B8B5-D73E980762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3D rendering of DNA">
            <a:extLst>
              <a:ext uri="{FF2B5EF4-FFF2-40B4-BE49-F238E27FC236}">
                <a16:creationId xmlns:a16="http://schemas.microsoft.com/office/drawing/2014/main" id="{0500E2BE-1DF6-63CC-D317-8B8A20F02B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9" b="-19"/>
          <a:stretch/>
        </p:blipFill>
        <p:spPr>
          <a:xfrm>
            <a:off x="8763000" y="-1800"/>
            <a:ext cx="3429000" cy="3429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F2FF5F7-8CB8-4DD0-890B-C68D3C731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F86EB89-5CAA-4AA5-907F-09707CF4A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67754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AE1B7-C743-91C9-2940-C5A4D876C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</a:t>
            </a:r>
            <a:r>
              <a:rPr lang="en-US" dirty="0" err="1"/>
              <a:t>Deoxyribo</a:t>
            </a:r>
            <a:r>
              <a:rPr lang="en-US" dirty="0"/>
              <a:t> Nucleic Acid?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2B673-B8D3-8323-8373-3A68468BA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4372185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>
                <a:cs typeface="Calibri"/>
              </a:rPr>
              <a:t>DNA is found in the nucleus (control center organelle) of a cell</a:t>
            </a:r>
          </a:p>
          <a:p>
            <a:pPr>
              <a:buClr>
                <a:srgbClr val="BF94DB"/>
              </a:buClr>
            </a:pPr>
            <a:r>
              <a:rPr lang="en-US" sz="2400" dirty="0">
                <a:cs typeface="Calibri"/>
              </a:rPr>
              <a:t>It is an information molecule that codes for information on how to make </a:t>
            </a:r>
            <a:r>
              <a:rPr lang="en-US" sz="2400" b="1" dirty="0">
                <a:cs typeface="Calibri"/>
              </a:rPr>
              <a:t>proteins</a:t>
            </a:r>
            <a:r>
              <a:rPr lang="en-US" sz="2400" dirty="0">
                <a:cs typeface="Calibri"/>
              </a:rPr>
              <a:t>. </a:t>
            </a:r>
          </a:p>
          <a:p>
            <a:pPr>
              <a:buClr>
                <a:srgbClr val="BF94DB"/>
              </a:buClr>
            </a:pPr>
            <a:r>
              <a:rPr lang="en-US" sz="2400" b="1" dirty="0">
                <a:cs typeface="Calibri"/>
              </a:rPr>
              <a:t>Proteins</a:t>
            </a:r>
            <a:r>
              <a:rPr lang="en-US" sz="2400" dirty="0">
                <a:cs typeface="Calibri"/>
              </a:rPr>
              <a:t> are the molecular machines that do everything for the cell.</a:t>
            </a:r>
          </a:p>
          <a:p>
            <a:pPr>
              <a:buClr>
                <a:srgbClr val="BF94DB"/>
              </a:buClr>
            </a:pPr>
            <a:r>
              <a:rPr lang="en-US" sz="2400" dirty="0">
                <a:cs typeface="Calibri"/>
              </a:rPr>
              <a:t>DNA has a twisted ladder (double helix) shape</a:t>
            </a:r>
          </a:p>
        </p:txBody>
      </p:sp>
      <p:pic>
        <p:nvPicPr>
          <p:cNvPr id="4" name="Picture 3" descr="A cartoon of a planet with dna strands&#10;&#10;Description automatically generated">
            <a:extLst>
              <a:ext uri="{FF2B5EF4-FFF2-40B4-BE49-F238E27FC236}">
                <a16:creationId xmlns:a16="http://schemas.microsoft.com/office/drawing/2014/main" id="{F064A96B-C811-1951-BF0B-B40F4E9CE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3453" y="1634592"/>
            <a:ext cx="6750755" cy="379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553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6360A-F6C3-2653-D1BB-2C624EF66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DNA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26D00-8943-76BF-0F1E-70669A1D4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0" y="1825625"/>
            <a:ext cx="4111037" cy="482170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cs typeface="Calibri"/>
              </a:rPr>
              <a:t>DNA is made of repeating units called "nucleotides". Each nucleotide is made of:</a:t>
            </a:r>
            <a:endParaRPr lang="en-US" dirty="0"/>
          </a:p>
          <a:p>
            <a:pPr lvl="1">
              <a:buClr>
                <a:srgbClr val="BF94DB"/>
              </a:buClr>
            </a:pPr>
            <a:r>
              <a:rPr lang="en-US" dirty="0">
                <a:cs typeface="Calibri"/>
              </a:rPr>
              <a:t>A phosphate (the white circle)</a:t>
            </a:r>
          </a:p>
          <a:p>
            <a:pPr lvl="1">
              <a:buClr>
                <a:srgbClr val="BF94DB"/>
              </a:buClr>
            </a:pPr>
            <a:r>
              <a:rPr lang="en-US" dirty="0">
                <a:cs typeface="Calibri"/>
              </a:rPr>
              <a:t>A sugar called deoxyribose (the blue pentagon)</a:t>
            </a:r>
          </a:p>
          <a:p>
            <a:pPr lvl="1">
              <a:buClr>
                <a:srgbClr val="BF94DB"/>
              </a:buClr>
            </a:pPr>
            <a:r>
              <a:rPr lang="en-US" dirty="0">
                <a:cs typeface="Calibri"/>
              </a:rPr>
              <a:t>1 of 4 nitrogenous bases</a:t>
            </a:r>
          </a:p>
          <a:p>
            <a:pPr lvl="2">
              <a:buClr>
                <a:srgbClr val="BF94DB"/>
              </a:buClr>
            </a:pPr>
            <a:r>
              <a:rPr lang="en-US" dirty="0">
                <a:cs typeface="Calibri"/>
              </a:rPr>
              <a:t>Adenine</a:t>
            </a:r>
          </a:p>
          <a:p>
            <a:pPr lvl="2">
              <a:buClr>
                <a:srgbClr val="BF94DB"/>
              </a:buClr>
            </a:pPr>
            <a:r>
              <a:rPr lang="en-US" dirty="0">
                <a:cs typeface="Calibri"/>
              </a:rPr>
              <a:t>Thymine</a:t>
            </a:r>
          </a:p>
          <a:p>
            <a:pPr lvl="2">
              <a:buClr>
                <a:srgbClr val="BF94DB"/>
              </a:buClr>
            </a:pPr>
            <a:r>
              <a:rPr lang="en-US" dirty="0">
                <a:cs typeface="Calibri"/>
              </a:rPr>
              <a:t>Guanine</a:t>
            </a:r>
          </a:p>
          <a:p>
            <a:pPr lvl="2">
              <a:buClr>
                <a:srgbClr val="BF94DB"/>
              </a:buClr>
            </a:pPr>
            <a:r>
              <a:rPr lang="en-US" dirty="0">
                <a:cs typeface="Calibri"/>
              </a:rPr>
              <a:t>Cytosine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The sugar and phosphates make of the backbone, while the bases glue the two strands together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C pairs with G, A pairs with T, no exceptions (at grade 10)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The order of the DNA bases is the code for the information held in DNA</a:t>
            </a:r>
          </a:p>
          <a:p>
            <a:pPr lvl="2">
              <a:buClr>
                <a:srgbClr val="BF94DB"/>
              </a:buClr>
            </a:pPr>
            <a:endParaRPr lang="en-US" dirty="0">
              <a:cs typeface="Calibri"/>
            </a:endParaRPr>
          </a:p>
        </p:txBody>
      </p:sp>
      <p:pic>
        <p:nvPicPr>
          <p:cNvPr id="4" name="Picture 3" descr="A diagram of dna strand&#10;&#10;Description automatically generated">
            <a:extLst>
              <a:ext uri="{FF2B5EF4-FFF2-40B4-BE49-F238E27FC236}">
                <a16:creationId xmlns:a16="http://schemas.microsoft.com/office/drawing/2014/main" id="{2B8E2E4B-776A-A72B-48F4-777EC228C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1437" y="1940713"/>
            <a:ext cx="7268162" cy="3954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457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130C2-0706-E4F8-424B-554D45755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Chromosomes and Genes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B9D4F-8114-5AAA-1B57-214C2DA00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7090925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All DNA has sections called genes. </a:t>
            </a:r>
            <a:r>
              <a:rPr lang="en-US" b="1" dirty="0">
                <a:cs typeface="Calibri"/>
              </a:rPr>
              <a:t>Genes</a:t>
            </a:r>
            <a:r>
              <a:rPr lang="en-US" dirty="0">
                <a:cs typeface="Calibri"/>
              </a:rPr>
              <a:t> are regions of DNA that code for a protein. 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The means that a bunch of DNA does not code for proteins, however the other regions still serve other functions.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Some simple organisms, like bacteria just have a circle of DNA. Complex organisms, like humans, wind our DNA into X shaped </a:t>
            </a:r>
            <a:r>
              <a:rPr lang="en-US" b="1" dirty="0">
                <a:cs typeface="Calibri"/>
              </a:rPr>
              <a:t>chromosomes</a:t>
            </a:r>
            <a:r>
              <a:rPr lang="en-US" dirty="0">
                <a:cs typeface="Calibri"/>
              </a:rPr>
              <a:t>. </a:t>
            </a:r>
          </a:p>
          <a:p>
            <a:pPr>
              <a:buClr>
                <a:srgbClr val="BF94DB"/>
              </a:buClr>
            </a:pPr>
            <a:r>
              <a:rPr lang="en-US" b="1" dirty="0">
                <a:cs typeface="Calibri"/>
              </a:rPr>
              <a:t>Chromosomes</a:t>
            </a:r>
            <a:r>
              <a:rPr lang="en-US" dirty="0">
                <a:cs typeface="Calibri"/>
              </a:rPr>
              <a:t> are needed to effectively store complex DNA, since a human's DNA has about 3 billion base pairs (rungs of the ladder) in every cell! 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Cool fact: stretched out, DNA would be 2 meters in length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Humans have 46 chromosomes, 23 from a father and 23 from a mother</a:t>
            </a:r>
          </a:p>
        </p:txBody>
      </p:sp>
      <p:pic>
        <p:nvPicPr>
          <p:cNvPr id="4" name="Picture 3" descr="A diagram of a dna structure&#10;&#10;Description automatically generated">
            <a:extLst>
              <a:ext uri="{FF2B5EF4-FFF2-40B4-BE49-F238E27FC236}">
                <a16:creationId xmlns:a16="http://schemas.microsoft.com/office/drawing/2014/main" id="{0947A6B5-C011-4B60-DC93-C0E897BE1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1505" y="327377"/>
            <a:ext cx="3691063" cy="620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942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61E3A-A918-109B-0CB5-4C039ED49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DNA = Blueprint, RNA = Photocopy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7C1291-5C9E-13C6-60D3-2F90C2DDF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5491666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>
                <a:cs typeface="Calibri"/>
              </a:rPr>
              <a:t>DNA </a:t>
            </a:r>
            <a:r>
              <a:rPr lang="en-US" sz="2400" u="sng" dirty="0">
                <a:cs typeface="Calibri"/>
              </a:rPr>
              <a:t>MUST NEVER LEAVE THE NUCLEUS!</a:t>
            </a:r>
            <a:r>
              <a:rPr lang="en-US" sz="2400" b="1" dirty="0">
                <a:cs typeface="Calibri"/>
              </a:rPr>
              <a:t> </a:t>
            </a:r>
            <a:r>
              <a:rPr lang="en-US" sz="2400" dirty="0">
                <a:cs typeface="Calibri"/>
              </a:rPr>
              <a:t>It is the master blueprint of the cell.</a:t>
            </a:r>
          </a:p>
          <a:p>
            <a:pPr>
              <a:buClr>
                <a:srgbClr val="BF94DB"/>
              </a:buClr>
            </a:pPr>
            <a:r>
              <a:rPr lang="en-US" sz="2400" dirty="0">
                <a:cs typeface="Calibri"/>
              </a:rPr>
              <a:t>Ribosomes are the structure that needs instructions, but it is in the cytoplasm, usually by the Rough Endoplasmic Reticulum</a:t>
            </a:r>
          </a:p>
          <a:p>
            <a:pPr>
              <a:buClr>
                <a:srgbClr val="BF94DB"/>
              </a:buClr>
            </a:pPr>
            <a:r>
              <a:rPr lang="en-US" sz="2400" dirty="0">
                <a:cs typeface="Calibri"/>
              </a:rPr>
              <a:t>DNA must be copied into a molecule called Ribonucleic acid (RNA) that can go tell the ribosome how to make protein</a:t>
            </a:r>
          </a:p>
          <a:p>
            <a:pPr>
              <a:buClr>
                <a:srgbClr val="BF94DB"/>
              </a:buClr>
            </a:pPr>
            <a:r>
              <a:rPr lang="en-US" sz="2400" dirty="0">
                <a:cs typeface="Calibri"/>
              </a:rPr>
              <a:t>The process of making RNA is called </a:t>
            </a:r>
            <a:r>
              <a:rPr lang="en-US" sz="2400" b="1" u="sng" dirty="0">
                <a:cs typeface="Calibri"/>
              </a:rPr>
              <a:t>Transcription</a:t>
            </a:r>
            <a:endParaRPr lang="en-US" sz="2400" dirty="0">
              <a:cs typeface="Calibri"/>
            </a:endParaRPr>
          </a:p>
        </p:txBody>
      </p:sp>
      <p:pic>
        <p:nvPicPr>
          <p:cNvPr id="4" name="Picture 3" descr="Diagram of a cell membrane&#10;&#10;Description automatically generated">
            <a:extLst>
              <a:ext uri="{FF2B5EF4-FFF2-40B4-BE49-F238E27FC236}">
                <a16:creationId xmlns:a16="http://schemas.microsoft.com/office/drawing/2014/main" id="{B318B659-1154-A97C-7456-3D619D0FF1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8623" y="1766894"/>
            <a:ext cx="4888088" cy="467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72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3B5BB-0121-0FC7-E4D6-7F10A8E80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RNA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F851C-9434-590A-C637-2607D85C90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492722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RNA is way less stable than DNA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RNA is </a:t>
            </a:r>
            <a:r>
              <a:rPr lang="en-US" u="sng" dirty="0">
                <a:cs typeface="Calibri"/>
              </a:rPr>
              <a:t>single stranded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RNA uses a nitrogenous based called </a:t>
            </a:r>
            <a:r>
              <a:rPr lang="en-US" u="sng" dirty="0">
                <a:cs typeface="Calibri"/>
              </a:rPr>
              <a:t>uracil in place of Thymine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RNA uses </a:t>
            </a:r>
            <a:r>
              <a:rPr lang="en-US" u="sng" dirty="0">
                <a:cs typeface="Calibri"/>
              </a:rPr>
              <a:t>ribose</a:t>
            </a:r>
            <a:r>
              <a:rPr lang="en-US" dirty="0">
                <a:cs typeface="Calibri"/>
              </a:rPr>
              <a:t> instead of deoxyribose (which is why it is called ribonucleic acid instead)</a:t>
            </a:r>
          </a:p>
          <a:p>
            <a:pPr>
              <a:buClr>
                <a:srgbClr val="BF94DB"/>
              </a:buClr>
            </a:pPr>
            <a:endParaRPr lang="en-US" dirty="0">
              <a:cs typeface="Calibri"/>
            </a:endParaRPr>
          </a:p>
        </p:txBody>
      </p:sp>
      <p:pic>
        <p:nvPicPr>
          <p:cNvPr id="5" name="Picture 4" descr="A diagram of dna structure&#10;&#10;Description automatically generated">
            <a:extLst>
              <a:ext uri="{FF2B5EF4-FFF2-40B4-BE49-F238E27FC236}">
                <a16:creationId xmlns:a16="http://schemas.microsoft.com/office/drawing/2014/main" id="{C67DE232-309E-401A-9210-71D9C2EDB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4252" y="751387"/>
            <a:ext cx="5621866" cy="568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520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C22B5-DB2E-EADB-25DA-A8D810A57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RNA Transcription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4B654-D9A7-BF0F-68AF-BAF7B497B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3318556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RNA is made by many proteins (yes, that thing we are trying to make)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To make RNA, the DNA unwinds, and a copy is made of </a:t>
            </a:r>
            <a:r>
              <a:rPr lang="en-US" u="sng" dirty="0">
                <a:cs typeface="Calibri"/>
              </a:rPr>
              <a:t>1 strand</a:t>
            </a:r>
            <a:r>
              <a:rPr lang="en-US" dirty="0">
                <a:cs typeface="Calibri"/>
              </a:rPr>
              <a:t> of the DNA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The DNA is then wound back up and the RNA leaves the nucleus (after some modifications)</a:t>
            </a:r>
          </a:p>
        </p:txBody>
      </p:sp>
      <p:pic>
        <p:nvPicPr>
          <p:cNvPr id="6" name="Picture 5" descr="A diagram of dna strand&#10;&#10;Description automatically generated">
            <a:extLst>
              <a:ext uri="{FF2B5EF4-FFF2-40B4-BE49-F238E27FC236}">
                <a16:creationId xmlns:a16="http://schemas.microsoft.com/office/drawing/2014/main" id="{379E6201-C94D-ACAB-6DCE-21539D481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8475" y="1616950"/>
            <a:ext cx="7249347" cy="435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45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E7B94-AE9D-7429-6B35-605DCD702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771555-B3A5-D0B0-6814-B423BB845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412759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When the RNA leaves the nucleus and finds a ribosome, </a:t>
            </a:r>
            <a:r>
              <a:rPr lang="en-US" b="1" dirty="0">
                <a:cs typeface="Calibri"/>
              </a:rPr>
              <a:t>translation</a:t>
            </a:r>
            <a:r>
              <a:rPr lang="en-US" dirty="0">
                <a:cs typeface="Calibri"/>
              </a:rPr>
              <a:t> begins</a:t>
            </a:r>
            <a:endParaRPr lang="en-US">
              <a:cs typeface="Calibri"/>
            </a:endParaRPr>
          </a:p>
          <a:p>
            <a:pPr>
              <a:buClr>
                <a:srgbClr val="BF94DB"/>
              </a:buClr>
            </a:pPr>
            <a:r>
              <a:rPr lang="en-US" b="1" dirty="0">
                <a:cs typeface="Calibri"/>
              </a:rPr>
              <a:t>Translation</a:t>
            </a:r>
            <a:r>
              <a:rPr lang="en-US" dirty="0">
                <a:cs typeface="Calibri"/>
              </a:rPr>
              <a:t> is the process where the RNA code is read by the ribosome, and amino acids are chained together to create a protein (See the chain of circles)</a:t>
            </a:r>
          </a:p>
          <a:p>
            <a:pPr>
              <a:buClr>
                <a:srgbClr val="BF94DB"/>
              </a:buClr>
            </a:pPr>
            <a:r>
              <a:rPr lang="en-US" dirty="0">
                <a:ea typeface="+mn-lt"/>
                <a:cs typeface="+mn-lt"/>
                <a:hlinkClick r:id="rId2"/>
              </a:rPr>
              <a:t>https://youtu.be/qIwrhUrvX-k?t=151</a:t>
            </a:r>
            <a:r>
              <a:rPr lang="en-US" dirty="0">
                <a:ea typeface="+mn-lt"/>
                <a:cs typeface="+mn-lt"/>
              </a:rPr>
              <a:t> </a:t>
            </a:r>
          </a:p>
          <a:p>
            <a:pPr>
              <a:buClr>
                <a:srgbClr val="BF94DB"/>
              </a:buClr>
            </a:pPr>
            <a:endParaRPr lang="en-US" dirty="0">
              <a:cs typeface="Calibri"/>
            </a:endParaRPr>
          </a:p>
        </p:txBody>
      </p:sp>
      <p:pic>
        <p:nvPicPr>
          <p:cNvPr id="6" name="Picture 5" descr="A diagram of a dna sequence&#10;&#10;Description automatically generated">
            <a:extLst>
              <a:ext uri="{FF2B5EF4-FFF2-40B4-BE49-F238E27FC236}">
                <a16:creationId xmlns:a16="http://schemas.microsoft.com/office/drawing/2014/main" id="{45754BB0-E9EA-99DB-2DB6-8B42880BF7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9808" y="711311"/>
            <a:ext cx="6308607" cy="578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67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1192B-4CF3-3912-C62A-1BD78B558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the Code work?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94F31-813D-F1FD-8FB9-1089617AF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983" y="1439921"/>
            <a:ext cx="3487889" cy="516978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>
                <a:cs typeface="Calibri"/>
              </a:rPr>
              <a:t>RNA is read three nitrogenous bases at a time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Every three bases is called a </a:t>
            </a:r>
            <a:r>
              <a:rPr lang="en-US" b="1" dirty="0">
                <a:cs typeface="Calibri"/>
              </a:rPr>
              <a:t>codon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The ribosome reads each codon and uses a decoder (which humans figured out) to see which amino acid to add next. Then it moves to the next codon and so forth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Using our wheel or table, something like AAG would code for the amino acid Lysine (Lys)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AUG is always the starting codon (codes for Methionine) and there are three codons that tell the ribosome to stop</a:t>
            </a:r>
          </a:p>
        </p:txBody>
      </p:sp>
      <p:pic>
        <p:nvPicPr>
          <p:cNvPr id="4" name="Picture 3" descr="A circular chart with letters and numbers&#10;&#10;Description automatically generated">
            <a:extLst>
              <a:ext uri="{FF2B5EF4-FFF2-40B4-BE49-F238E27FC236}">
                <a16:creationId xmlns:a16="http://schemas.microsoft.com/office/drawing/2014/main" id="{B3C8846B-BB96-087F-DF4C-6687363B8C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3584" y="1024345"/>
            <a:ext cx="6054607" cy="5938199"/>
          </a:xfrm>
          <a:prstGeom prst="rect">
            <a:avLst/>
          </a:prstGeom>
        </p:spPr>
      </p:pic>
      <p:pic>
        <p:nvPicPr>
          <p:cNvPr id="6" name="Picture 5" descr="A table of letters and numbers&#10;&#10;Description automatically generated">
            <a:extLst>
              <a:ext uri="{FF2B5EF4-FFF2-40B4-BE49-F238E27FC236}">
                <a16:creationId xmlns:a16="http://schemas.microsoft.com/office/drawing/2014/main" id="{A9B721F6-F8E2-F6E2-B239-8854AD6D1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5807" y="112183"/>
            <a:ext cx="2790237" cy="244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638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4C236-CB3A-2939-2897-28BAC47F1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Protein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10CB9-BBF8-9876-135E-1BA1590E96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452270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The protein will be made and then folded into the correct shape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Here is a cartoon of an example protein: insulin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Insulin was the first protein to sequenced (first to have its code found)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Insulin is used by millions of humans everyday to help with the condition called diabetes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Insulin controls the amount of sugar your cells allow inside</a:t>
            </a:r>
          </a:p>
        </p:txBody>
      </p:sp>
      <p:pic>
        <p:nvPicPr>
          <p:cNvPr id="4" name="Picture 3" descr="A close-up of a structure&#10;&#10;Description automatically generated">
            <a:extLst>
              <a:ext uri="{FF2B5EF4-FFF2-40B4-BE49-F238E27FC236}">
                <a16:creationId xmlns:a16="http://schemas.microsoft.com/office/drawing/2014/main" id="{E7FC506E-42A0-FDAC-1911-8A25B1D76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474" y="1023927"/>
            <a:ext cx="4925718" cy="497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416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6466A-49FE-4C6F-0910-E60CB1D04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DA028-0408-FA3F-D6F2-6F951A8C7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714112"/>
            <a:ext cx="4670010" cy="497394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When the DNA changes, the code for proteins can change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This sometimes leads to new affects, both positive or negative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Any change to the DNA nitrogenous base code is called a </a:t>
            </a:r>
            <a:r>
              <a:rPr lang="en-US" b="1" dirty="0">
                <a:cs typeface="Calibri"/>
              </a:rPr>
              <a:t>mutation</a:t>
            </a:r>
            <a:endParaRPr lang="en-US" b="1">
              <a:cs typeface="Calibri"/>
            </a:endParaRP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Mutations can be caused naturally, by our cells making mistakes when dividing, or by things in our environment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Anything that causes mutations is called a </a:t>
            </a:r>
            <a:r>
              <a:rPr lang="en-US" b="1" dirty="0">
                <a:cs typeface="Calibri"/>
              </a:rPr>
              <a:t>mutagen</a:t>
            </a:r>
            <a:r>
              <a:rPr lang="en-US" dirty="0">
                <a:cs typeface="Calibri"/>
              </a:rPr>
              <a:t>. Examples of mutagens are </a:t>
            </a:r>
            <a:r>
              <a:rPr lang="en-US" err="1">
                <a:cs typeface="Calibri"/>
              </a:rPr>
              <a:t>uv</a:t>
            </a:r>
            <a:r>
              <a:rPr lang="en-US" dirty="0">
                <a:cs typeface="Calibri"/>
              </a:rPr>
              <a:t> radiation, microwaves, and chemicals like formaldehyde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Mutagens that typically cause cancer, like asbestos are called carcinogens</a:t>
            </a:r>
          </a:p>
          <a:p>
            <a:pPr>
              <a:buClr>
                <a:srgbClr val="BF94DB"/>
              </a:buClr>
            </a:pPr>
            <a:endParaRPr lang="en-US" dirty="0">
              <a:cs typeface="Calibri"/>
            </a:endParaRPr>
          </a:p>
          <a:p>
            <a:pPr>
              <a:buClr>
                <a:srgbClr val="BF94DB"/>
              </a:buClr>
            </a:pPr>
            <a:endParaRPr lang="en-US" dirty="0">
              <a:cs typeface="Calibri"/>
            </a:endParaRPr>
          </a:p>
        </p:txBody>
      </p:sp>
      <p:pic>
        <p:nvPicPr>
          <p:cNvPr id="4" name="Picture 3" descr="A cover of a comic book&#10;&#10;Description automatically generated">
            <a:extLst>
              <a:ext uri="{FF2B5EF4-FFF2-40B4-BE49-F238E27FC236}">
                <a16:creationId xmlns:a16="http://schemas.microsoft.com/office/drawing/2014/main" id="{32B94376-99E5-183C-3ED9-CDAC4273DD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5734" y="160867"/>
            <a:ext cx="3354681" cy="4476044"/>
          </a:xfrm>
          <a:prstGeom prst="rect">
            <a:avLst/>
          </a:prstGeom>
        </p:spPr>
      </p:pic>
      <p:pic>
        <p:nvPicPr>
          <p:cNvPr id="5" name="Picture 4" descr="A dna strand drawn in chalk&#10;&#10;Description automatically generated">
            <a:extLst>
              <a:ext uri="{FF2B5EF4-FFF2-40B4-BE49-F238E27FC236}">
                <a16:creationId xmlns:a16="http://schemas.microsoft.com/office/drawing/2014/main" id="{E3933B1C-371B-6042-39D6-2612253C00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2899" y="3991104"/>
            <a:ext cx="4229570" cy="282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7281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E1EF9-130E-2776-0C96-8F1D322B6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Mutation Types - Substitution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7E3D9-71D8-D294-29D2-9AF71F1D7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479551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There are many types of mutations. The following are a list of common mutations or other terminology</a:t>
            </a:r>
          </a:p>
          <a:p>
            <a:pPr>
              <a:buClr>
                <a:srgbClr val="BF94DB"/>
              </a:buClr>
            </a:pPr>
            <a:r>
              <a:rPr lang="en-US" b="1" dirty="0">
                <a:cs typeface="Calibri"/>
              </a:rPr>
              <a:t>Substitution/point mutation</a:t>
            </a:r>
            <a:r>
              <a:rPr lang="en-US" dirty="0">
                <a:cs typeface="Calibri"/>
              </a:rPr>
              <a:t> – When a single base pair is changed to a different one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Example condition: Sickle cell anemia is when red blood cells are no longer circular and have a harder time moving oxygen. Leads to out-of-breath feeling.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Sickle cell anemia's condition is caused by a point mutation that changes the amino acid valine to a glutamate</a:t>
            </a:r>
          </a:p>
        </p:txBody>
      </p:sp>
      <p:pic>
        <p:nvPicPr>
          <p:cNvPr id="5" name="Picture 4" descr="A diagram of a sequence of dna&#10;&#10;Description automatically generated">
            <a:extLst>
              <a:ext uri="{FF2B5EF4-FFF2-40B4-BE49-F238E27FC236}">
                <a16:creationId xmlns:a16="http://schemas.microsoft.com/office/drawing/2014/main" id="{FB6114B7-36B6-4FDD-820F-51BAC6B3A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9882" y="1324127"/>
            <a:ext cx="4540015" cy="3071450"/>
          </a:xfrm>
          <a:prstGeom prst="rect">
            <a:avLst/>
          </a:prstGeom>
        </p:spPr>
      </p:pic>
      <p:pic>
        <p:nvPicPr>
          <p:cNvPr id="6" name="Picture 5" descr="A red blood cell and sickle cell&#10;&#10;Description automatically generated">
            <a:extLst>
              <a:ext uri="{FF2B5EF4-FFF2-40B4-BE49-F238E27FC236}">
                <a16:creationId xmlns:a16="http://schemas.microsoft.com/office/drawing/2014/main" id="{3DD1FE20-4704-27F3-DCF2-E040362546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9215" y="4444972"/>
            <a:ext cx="4201348" cy="223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752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A8480-2E2E-AFED-446B-6D484B935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Mutation Types – Insertion (Addition)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C56162-E8F6-857A-C6C1-5C309D8FF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4974259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cs typeface="Calibri"/>
              </a:rPr>
              <a:t>Insertion mutations </a:t>
            </a:r>
            <a:r>
              <a:rPr lang="en-US" dirty="0">
                <a:cs typeface="Calibri"/>
              </a:rPr>
              <a:t>are </a:t>
            </a:r>
            <a:r>
              <a:rPr lang="en-US" u="sng" dirty="0">
                <a:cs typeface="Calibri"/>
              </a:rPr>
              <a:t>very dangerous.</a:t>
            </a:r>
            <a:r>
              <a:rPr lang="en-US" dirty="0">
                <a:cs typeface="Calibri"/>
              </a:rPr>
              <a:t> They add some base pairs to the sequence. 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This often throws off the rest of the sequence, as it "bumps" each letter one place over. 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When this "bumping" of the letters happens, it is called a </a:t>
            </a:r>
            <a:r>
              <a:rPr lang="en-US" b="1" dirty="0">
                <a:cs typeface="Calibri"/>
              </a:rPr>
              <a:t>frameshift mutation</a:t>
            </a:r>
            <a:r>
              <a:rPr lang="en-US" dirty="0">
                <a:cs typeface="Calibri"/>
              </a:rPr>
              <a:t>, because the three base reading frame is now off. 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This means the amino acid sequence is often </a:t>
            </a:r>
            <a:r>
              <a:rPr lang="en-US" u="sng" dirty="0">
                <a:cs typeface="Calibri"/>
              </a:rPr>
              <a:t>completely changed</a:t>
            </a:r>
            <a:r>
              <a:rPr lang="en-US" dirty="0">
                <a:cs typeface="Calibri"/>
              </a:rPr>
              <a:t> in the rest of the protein, unless a multiple of three base pairs were added</a:t>
            </a:r>
            <a:endParaRPr lang="en-US" dirty="0"/>
          </a:p>
          <a:p>
            <a:pPr>
              <a:buClr>
                <a:srgbClr val="BF94DB"/>
              </a:buClr>
            </a:pPr>
            <a:endParaRPr lang="en-US" dirty="0">
              <a:cs typeface="Calibri"/>
            </a:endParaRPr>
          </a:p>
        </p:txBody>
      </p:sp>
      <p:pic>
        <p:nvPicPr>
          <p:cNvPr id="4" name="Picture 3" descr="A diagram of a sequence of dna&#10;&#10;Description automatically generated">
            <a:extLst>
              <a:ext uri="{FF2B5EF4-FFF2-40B4-BE49-F238E27FC236}">
                <a16:creationId xmlns:a16="http://schemas.microsoft.com/office/drawing/2014/main" id="{77627178-E97C-BF77-9917-2FA2AE71E4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8103" y="1462287"/>
            <a:ext cx="4389497" cy="3077351"/>
          </a:xfrm>
          <a:prstGeom prst="rect">
            <a:avLst/>
          </a:prstGeom>
        </p:spPr>
      </p:pic>
      <p:pic>
        <p:nvPicPr>
          <p:cNvPr id="6" name="Picture 5" descr="A close-up of words&#10;&#10;Description automatically generated">
            <a:extLst>
              <a:ext uri="{FF2B5EF4-FFF2-40B4-BE49-F238E27FC236}">
                <a16:creationId xmlns:a16="http://schemas.microsoft.com/office/drawing/2014/main" id="{0166E996-F4C7-5609-F1E8-D251619AD3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1882" y="4978912"/>
            <a:ext cx="5330236" cy="162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871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75FFD-5580-492D-64B7-CDB6182B5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Mutation Types - Deletion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348C-EEDB-DC56-8347-0159B327CC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481433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cs typeface="Calibri"/>
              </a:rPr>
              <a:t>Deletion mutations</a:t>
            </a:r>
            <a:r>
              <a:rPr lang="en-US" dirty="0">
                <a:cs typeface="Calibri"/>
              </a:rPr>
              <a:t> are </a:t>
            </a:r>
            <a:r>
              <a:rPr lang="en-US" u="sng" dirty="0">
                <a:cs typeface="Calibri"/>
              </a:rPr>
              <a:t>very dangerous.</a:t>
            </a:r>
            <a:r>
              <a:rPr lang="en-US" dirty="0">
                <a:cs typeface="Calibri"/>
              </a:rPr>
              <a:t> They remove some base pairs in the sequence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Once again, it can often change the rest of the sequence by causing a </a:t>
            </a:r>
            <a:r>
              <a:rPr lang="en-US" b="1" dirty="0">
                <a:cs typeface="Calibri"/>
              </a:rPr>
              <a:t>frameshift mutation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Insertion and deletion mutations have a nasty habit of breaking proteins entirely, as they can change a lot, including where the stop codon is</a:t>
            </a:r>
            <a:endParaRPr lang="en-US" b="1" dirty="0">
              <a:cs typeface="Calibri"/>
            </a:endParaRPr>
          </a:p>
        </p:txBody>
      </p:sp>
      <p:pic>
        <p:nvPicPr>
          <p:cNvPr id="4" name="Picture 3" descr="A diagram of a sequence of sequence of dna&#10;&#10;Description automatically generated">
            <a:extLst>
              <a:ext uri="{FF2B5EF4-FFF2-40B4-BE49-F238E27FC236}">
                <a16:creationId xmlns:a16="http://schemas.microsoft.com/office/drawing/2014/main" id="{84474E2C-B91A-9AD2-8D34-0F40BB6A4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9290" y="1459641"/>
            <a:ext cx="3683941" cy="33648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400435-EC4B-4A7C-2E36-3C534067E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2474" y="4919404"/>
            <a:ext cx="4615274" cy="1911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772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B8A1-C40C-9745-A870-54494B26B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Mutation Types – Silent Mutation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4A91B-C80F-2828-F01C-1995C81067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575" y="1581032"/>
            <a:ext cx="5171815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 dirty="0">
                <a:cs typeface="Calibri"/>
              </a:rPr>
              <a:t>Silent mutations change the DNA base pair code, but do not cause a major change to the amino acid code.</a:t>
            </a:r>
          </a:p>
          <a:p>
            <a:pPr>
              <a:buClr>
                <a:srgbClr val="BF94DB"/>
              </a:buClr>
            </a:pPr>
            <a:r>
              <a:rPr lang="en-US" sz="2800" dirty="0">
                <a:cs typeface="Calibri"/>
              </a:rPr>
              <a:t>This is because the code has multiple codes for the same amino acid, and because many amino acids can work in place of each other</a:t>
            </a:r>
          </a:p>
          <a:p>
            <a:pPr>
              <a:buClr>
                <a:srgbClr val="BF94DB"/>
              </a:buClr>
            </a:pPr>
            <a:r>
              <a:rPr lang="en-US" sz="2800" dirty="0">
                <a:cs typeface="Calibri"/>
              </a:rPr>
              <a:t>Silent mutations are safe, as nothing major happens to the proteins</a:t>
            </a:r>
          </a:p>
        </p:txBody>
      </p:sp>
      <p:pic>
        <p:nvPicPr>
          <p:cNvPr id="4" name="Picture 3" descr="A group of black and blue text&#10;&#10;Description automatically generated">
            <a:extLst>
              <a:ext uri="{FF2B5EF4-FFF2-40B4-BE49-F238E27FC236}">
                <a16:creationId xmlns:a16="http://schemas.microsoft.com/office/drawing/2014/main" id="{D05DBC28-E5F5-6046-6834-CABC1C634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548" y="2339901"/>
            <a:ext cx="5772385" cy="342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48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CDF0E-8B37-BC30-5EA2-6D77127DB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Good Mutation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0D83F-F82A-395A-C20E-9F53F2019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2" y="1825625"/>
            <a:ext cx="488959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While most mutations are typically bad, some can have positive affects</a:t>
            </a:r>
          </a:p>
          <a:p>
            <a:pPr>
              <a:buClr>
                <a:srgbClr val="BF94DB"/>
              </a:buClr>
            </a:pPr>
            <a:r>
              <a:rPr lang="en-US" dirty="0">
                <a:cs typeface="Calibri"/>
              </a:rPr>
              <a:t>Examples of good changes: </a:t>
            </a:r>
          </a:p>
          <a:p>
            <a:pPr lvl="1">
              <a:buClr>
                <a:srgbClr val="BF94DB"/>
              </a:buClr>
            </a:pPr>
            <a:r>
              <a:rPr lang="en-US" dirty="0">
                <a:cs typeface="Calibri"/>
              </a:rPr>
              <a:t>HIV resistance</a:t>
            </a:r>
          </a:p>
          <a:p>
            <a:pPr lvl="1">
              <a:buClr>
                <a:srgbClr val="BF94DB"/>
              </a:buClr>
            </a:pPr>
            <a:r>
              <a:rPr lang="en-US" dirty="0">
                <a:cs typeface="Calibri"/>
              </a:rPr>
              <a:t>Lactose tolerance</a:t>
            </a:r>
          </a:p>
          <a:p>
            <a:pPr lvl="1">
              <a:buClr>
                <a:srgbClr val="BF94DB"/>
              </a:buClr>
              <a:buFont typeface="Arial"/>
              <a:buChar char="•"/>
            </a:pPr>
            <a:r>
              <a:rPr lang="en-US" dirty="0">
                <a:cs typeface="Calibri"/>
              </a:rPr>
              <a:t>A fox changing fur </a:t>
            </a:r>
            <a:r>
              <a:rPr lang="en-US" dirty="0" err="1">
                <a:cs typeface="Calibri"/>
              </a:rPr>
              <a:t>colour</a:t>
            </a:r>
            <a:r>
              <a:rPr lang="en-US" dirty="0">
                <a:cs typeface="Calibri"/>
              </a:rPr>
              <a:t> to better blend in</a:t>
            </a:r>
          </a:p>
          <a:p>
            <a:pPr lvl="1">
              <a:buClr>
                <a:srgbClr val="BF94DB"/>
              </a:buClr>
              <a:buFont typeface="Arial"/>
              <a:buChar char="•"/>
            </a:pPr>
            <a:r>
              <a:rPr lang="en-US" dirty="0">
                <a:cs typeface="Calibri"/>
              </a:rPr>
              <a:t>Increase in fat production in a cold region</a:t>
            </a:r>
          </a:p>
          <a:p>
            <a:pPr lvl="1">
              <a:buClr>
                <a:srgbClr val="BF94DB"/>
              </a:buClr>
              <a:buFont typeface="Arial"/>
              <a:buChar char="•"/>
            </a:pPr>
            <a:endParaRPr lang="en-US" dirty="0">
              <a:cs typeface="Calibri"/>
            </a:endParaRPr>
          </a:p>
          <a:p>
            <a:pPr>
              <a:buClr>
                <a:srgbClr val="BF94DB"/>
              </a:buClr>
              <a:buFont typeface="Arial"/>
              <a:buChar char="•"/>
            </a:pPr>
            <a:r>
              <a:rPr lang="en-US" dirty="0">
                <a:cs typeface="Calibri"/>
              </a:rPr>
              <a:t>An example mutation that is not good or bad is heterochromia (two different eye </a:t>
            </a:r>
            <a:r>
              <a:rPr lang="en-US" dirty="0" err="1">
                <a:cs typeface="Calibri"/>
              </a:rPr>
              <a:t>colours</a:t>
            </a:r>
          </a:p>
          <a:p>
            <a:pPr>
              <a:buClr>
                <a:srgbClr val="BF94DB"/>
              </a:buClr>
              <a:buFont typeface="Arial"/>
              <a:buChar char="•"/>
            </a:pPr>
            <a:r>
              <a:rPr lang="en-US" dirty="0">
                <a:cs typeface="Calibri"/>
              </a:rPr>
              <a:t>Another neutral example is attached or detached ear lobes</a:t>
            </a:r>
          </a:p>
        </p:txBody>
      </p:sp>
      <p:pic>
        <p:nvPicPr>
          <p:cNvPr id="4" name="Picture 3" descr="A collage of different animals&#10;&#10;Description automatically generated">
            <a:extLst>
              <a:ext uri="{FF2B5EF4-FFF2-40B4-BE49-F238E27FC236}">
                <a16:creationId xmlns:a16="http://schemas.microsoft.com/office/drawing/2014/main" id="{A993FB35-54CA-8D83-1144-3776358EAC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576" y="411103"/>
            <a:ext cx="4020542" cy="4011135"/>
          </a:xfrm>
          <a:prstGeom prst="rect">
            <a:avLst/>
          </a:prstGeom>
        </p:spPr>
      </p:pic>
      <p:pic>
        <p:nvPicPr>
          <p:cNvPr id="5" name="Picture 4" descr="A close up of a person&amp;#39;s eyes&#10;&#10;Description automatically generated">
            <a:extLst>
              <a:ext uri="{FF2B5EF4-FFF2-40B4-BE49-F238E27FC236}">
                <a16:creationId xmlns:a16="http://schemas.microsoft.com/office/drawing/2014/main" id="{F837D315-89CF-A2CF-191E-03719492B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6456" y="4554814"/>
            <a:ext cx="4350834" cy="218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98658"/>
      </p:ext>
    </p:extLst>
  </p:cSld>
  <p:clrMapOvr>
    <a:masterClrMapping/>
  </p:clrMapOvr>
</p:sld>
</file>

<file path=ppt/theme/theme1.xml><?xml version="1.0" encoding="utf-8"?>
<a:theme xmlns:a="http://schemas.openxmlformats.org/drawingml/2006/main" name="CelebrationVTI">
  <a:themeElements>
    <a:clrScheme name="AnalogousFromDarkSeedLeftStep">
      <a:dk1>
        <a:srgbClr val="000000"/>
      </a:dk1>
      <a:lt1>
        <a:srgbClr val="FFFFFF"/>
      </a:lt1>
      <a:dk2>
        <a:srgbClr val="1B282F"/>
      </a:dk2>
      <a:lt2>
        <a:srgbClr val="F1F3F0"/>
      </a:lt2>
      <a:accent1>
        <a:srgbClr val="944DC3"/>
      </a:accent1>
      <a:accent2>
        <a:srgbClr val="5742B4"/>
      </a:accent2>
      <a:accent3>
        <a:srgbClr val="4D68C3"/>
      </a:accent3>
      <a:accent4>
        <a:srgbClr val="3B87B1"/>
      </a:accent4>
      <a:accent5>
        <a:srgbClr val="4BBEB7"/>
      </a:accent5>
      <a:accent6>
        <a:srgbClr val="3BB179"/>
      </a:accent6>
      <a:hlink>
        <a:srgbClr val="3698A3"/>
      </a:hlink>
      <a:folHlink>
        <a:srgbClr val="7F7F7F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brationVTI" id="{BAD6E4D6-FB5F-472A-BAD2-154760D77BE0}" vid="{59D360FE-6438-46F1-A5A6-11415132A23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1130</Words>
  <Application>Microsoft Office PowerPoint</Application>
  <PresentationFormat>Widescreen</PresentationFormat>
  <Paragraphs>90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Gill Sans Nova</vt:lpstr>
      <vt:lpstr>CelebrationVTI</vt:lpstr>
      <vt:lpstr>DNA to RNA to Proteins</vt:lpstr>
      <vt:lpstr>What is Deoxyribo Nucleic Acid?</vt:lpstr>
      <vt:lpstr>DNA Structure</vt:lpstr>
      <vt:lpstr>Chromosomes and Genes</vt:lpstr>
      <vt:lpstr>DNA = Blueprint, RNA = Photocopy</vt:lpstr>
      <vt:lpstr>RNA Structure</vt:lpstr>
      <vt:lpstr>RNA Transcription</vt:lpstr>
      <vt:lpstr>Translation</vt:lpstr>
      <vt:lpstr>How does the Code work?</vt:lpstr>
      <vt:lpstr>Protein Example</vt:lpstr>
      <vt:lpstr>Mutations</vt:lpstr>
      <vt:lpstr>Mutation Types - Substitution</vt:lpstr>
      <vt:lpstr>Mutation Types – Insertion (Addition)</vt:lpstr>
      <vt:lpstr>Mutation Types - Deletion</vt:lpstr>
      <vt:lpstr>Mutation Types – Silent Mutation</vt:lpstr>
      <vt:lpstr>Good Mutation Example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Cole Swanson</cp:lastModifiedBy>
  <cp:revision>583</cp:revision>
  <dcterms:created xsi:type="dcterms:W3CDTF">2023-09-13T00:04:54Z</dcterms:created>
  <dcterms:modified xsi:type="dcterms:W3CDTF">2026-09-09T19:07:07Z</dcterms:modified>
</cp:coreProperties>
</file>