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C8A23D-5259-CECC-33BA-2881FF5B5DBD}" v="1437" dt="2023-09-13T06:42:30.298"/>
    <p1510:client id="{C63511D2-569F-7A73-6596-EFBACE597E9F}" v="8" dt="2023-09-13T06:49:34.842"/>
    <p1510:client id="{FE38A22E-DAC5-C03F-CAB4-03A14F2D07F7}" v="2029" dt="2023-09-13T06:03:03.6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84" d="100"/>
          <a:sy n="84" d="100"/>
        </p:scale>
        <p:origin x="184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058BF-C5E1-4B52-BD8A-FD1AD57793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CD51F7-3CC3-4BB7-8291-B1789482E8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20447-D6C7-43E1-AE88-1FB66CC9C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E17B6-E7FC-473A-8D5F-0E6B838E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AF4E0-FDDB-42B9-862C-7BBC501C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73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E922F-6166-4009-A42D-027DC71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7791CF-167D-446D-9F99-6976C986E2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A422-E040-4DE1-9DA5-C8D37C116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3B0B-60E7-494E-91CB-055BC269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8C554-7C1B-4D8F-9B6B-044926569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2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C66EF0-6ED8-49A7-BDAD-E20A143FAE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FCE9CD-90A9-44BA-B293-0662E077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77240" y="365125"/>
            <a:ext cx="779526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7DAE0-05C4-460B-B96D-BD183ED0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B3CA93-55C9-4AA3-89A0-55490F745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FD820-FF26-4325-816F-310C30F80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3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6C8-0B4F-4655-A630-0B1D2540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8B888-85E0-4D92-903E-C3FE7E870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48916-250B-4232-BD7D-571FDE79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8BFB4-647C-4104-B6D4-3346051C3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0FA73F-2BE8-4370-AE90-58F4CE51F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492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1446D-9FAC-4157-A41A-51675C8B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293" y="1709738"/>
            <a:ext cx="10617157" cy="275889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F8D4A-8F93-4399-9546-64F286400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0293" y="4589463"/>
            <a:ext cx="1061715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2FD4-BF96-470C-8247-20DFAE1CF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75A2D-86C4-4467-BAB8-E9ED004D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442A4D-D9B2-4C82-95E4-B86F9F5F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6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B3AA-8C30-429E-B934-AF1220438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5834E-691F-4728-88F5-A0C4696695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7240" y="1825625"/>
            <a:ext cx="52425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76374-880F-4E25-9F88-79E3C1AB1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19BD69-B509-4FCE-95A8-ED03FFC8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7C287B-AE5B-490B-BF81-A50D7A2E8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C2246-303C-4A29-B6EA-E62CEDE6C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2FE79-D5BE-43E8-B6C5-2675B7F4D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365125"/>
            <a:ext cx="1057814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D3A07-BA51-4113-902E-830A887D2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0" y="1803903"/>
            <a:ext cx="522033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E320A9-E274-4E1B-B02D-9A3F510A1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7240" y="2737063"/>
            <a:ext cx="5220335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E80D3A-C2A8-4B78-B7E2-4908C74B1C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0390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D84DD-9460-4B08-86AD-27486A9400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7063"/>
            <a:ext cx="5183188" cy="34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B0B7F8-282C-4210-AE7D-F35228BAC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343A9-1067-4DCF-BACC-1F7F38050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84E471-04DB-4DB5-8CC5-16B3FC885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0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87C0-272E-4E50-A316-78079B2B9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C1C9-1F69-432A-858C-D828B56E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6D9A1B-D149-4B97-B161-3D7C9ADBC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B3722F-8C88-4E54-8CD6-12D31A05F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60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E1B4EE-6DFC-45F3-9174-D913EB57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F7F7DC-6DDE-4337-AD27-BBE7D542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C58EA9-3AC4-421E-B133-1FA7757DF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06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035BB-74CC-43E9-B71F-A5C05D17E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457200"/>
            <a:ext cx="399478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ADC9E-7845-4DB1-87E3-6FBFB2B03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925A8-2A07-43B9-B549-061F368498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7240" y="2226364"/>
            <a:ext cx="3994785" cy="364262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1A9037-0564-43A1-8156-1D9932E1F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F0D40-D0E1-49C9-BE47-91BBC50AB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129BD-890D-412E-9805-D29F4A0D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6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8ADB4-BA7B-42C2-9C6C-58B2763F8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20" y="457200"/>
            <a:ext cx="405400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19B58-B546-4E6B-BE00-3D1D64DA86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AA0AB8-41A9-4548-9B83-3EFF79A00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8020" y="2250218"/>
            <a:ext cx="4054006" cy="361876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B33ED-A015-4992-A004-33D41CFFA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7AA7F-BE72-4467-897E-7A302F46504F}" type="datetimeFigureOut">
              <a:rPr lang="en-US" smtClean="0"/>
              <a:t>9/14/23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C29CDA-E85F-47D1-83B7-02A50DEBF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49625F-5352-4136-8AC4-F8899D00A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747434-7036-48DB-A148-6B3D8EE75C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25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D62DB5A-5AA0-4E7E-94AB-AD20F02CA8DF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086ECE-EF43-4B07-9DD0-59679471A067}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3A74F-6169-4D30-A245-B46D738B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2" y="365125"/>
            <a:ext cx="106375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77E64-7A05-44DA-81FA-6EF4806BBF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42" y="1825625"/>
            <a:ext cx="1063751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C5EC6-E331-4312-AC12-56D55F7D2B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2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3657AA7F-BE72-4467-897E-7A302F46504F}" type="datetimeFigureOut">
              <a:rPr lang="en-US" smtClean="0"/>
              <a:pPr/>
              <a:t>9/14/23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7FC5D-92B2-4B4D-8111-6EDEF2806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268"/>
            <a:ext cx="41148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3A104D-C777-4A6E-8A43-F94028E5E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1560" y="6488268"/>
            <a:ext cx="2743200" cy="2332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5747434-7036-48DB-A148-6B3D8EE75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13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75" r:id="rId7"/>
    <p:sldLayoutId id="2147483676" r:id="rId8"/>
    <p:sldLayoutId id="2147483683" r:id="rId9"/>
    <p:sldLayoutId id="2147483674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youtu.be/qIwrhUrvX-k?t=151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518D20D-5F05-49C3-8900-68783F8AC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50CA5B-2FF8-43D9-B7D8-3BDE1BFD3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90000"/>
              <a:lumOff val="1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122363"/>
            <a:ext cx="7317348" cy="2387600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cs typeface="Calibri Light"/>
              </a:rPr>
              <a:t>DNA to RNA to Proteins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7240" y="3602038"/>
            <a:ext cx="7317348" cy="1655762"/>
          </a:xfrm>
        </p:spPr>
        <p:txBody>
          <a:bodyPr>
            <a:normAutofit/>
          </a:bodyPr>
          <a:lstStyle/>
          <a:p>
            <a:pPr algn="l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60EAFE-C840-4DAF-B8B5-D73E98076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3000" y="0"/>
            <a:ext cx="3429000" cy="3429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3D rendering of DNA">
            <a:extLst>
              <a:ext uri="{FF2B5EF4-FFF2-40B4-BE49-F238E27FC236}">
                <a16:creationId xmlns:a16="http://schemas.microsoft.com/office/drawing/2014/main" id="{0500E2BE-1DF6-63CC-D317-8B8A20F02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9" b="-19"/>
          <a:stretch/>
        </p:blipFill>
        <p:spPr>
          <a:xfrm>
            <a:off x="8763000" y="-1800"/>
            <a:ext cx="3429000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F2FF5F7-8CB8-4DD0-890B-C68D3C731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200" y="3427200"/>
            <a:ext cx="3430800" cy="343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F86EB89-5CAA-4AA5-907F-09707CF4A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7754" y="3429000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4C236-CB3A-2939-2897-28BAC47F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Protein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10CB9-BBF8-9876-135E-1BA1590E9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" y="1478280"/>
            <a:ext cx="6321402" cy="51815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The protein will be made and then folded into the correct shape.</a:t>
            </a:r>
          </a:p>
          <a:p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Here is a cartoon of an example of a protein: insulin.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Insulin was the first protein to be sequenced (first to have its code found).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Insulin is used by millions of humans everyday to help with a condition called diabetes.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Insulin controls the amount of sugar your cells allow inside.</a:t>
            </a:r>
          </a:p>
        </p:txBody>
      </p:sp>
      <p:pic>
        <p:nvPicPr>
          <p:cNvPr id="4" name="Picture 3" descr="A close-up of a structure&#10;&#10;Description automatically generated">
            <a:extLst>
              <a:ext uri="{FF2B5EF4-FFF2-40B4-BE49-F238E27FC236}">
                <a16:creationId xmlns:a16="http://schemas.microsoft.com/office/drawing/2014/main" id="{E7FC506E-42A0-FDAC-1911-8A25B1D7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474" y="1023927"/>
            <a:ext cx="4925718" cy="497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1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6466A-49FE-4C6F-0910-E60CB1D04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DA028-0408-FA3F-D6F2-6F951A8C7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84933"/>
            <a:ext cx="7863840" cy="514446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cs typeface="Calibri"/>
              </a:rPr>
              <a:t>When the DNA changes as a result of mutations, the code it             makes also changes.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This sometimes leads to new affects, both positive or                     negative (mostly negative).</a:t>
            </a:r>
          </a:p>
          <a:p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Any change to the DNA nitrogenous base code is called a                 </a:t>
            </a:r>
            <a:r>
              <a:rPr lang="en-US" b="1" dirty="0">
                <a:cs typeface="Calibri"/>
              </a:rPr>
              <a:t>mutation.</a:t>
            </a:r>
          </a:p>
          <a:p>
            <a:pPr>
              <a:buClr>
                <a:srgbClr val="BF94DB"/>
              </a:buClr>
            </a:pPr>
            <a:endParaRPr lang="en-US" b="1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Mutations can be caused naturally, by our cells making                          mistakes when dividing, or by things in our environment.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Anything that causes mutations is called a </a:t>
            </a:r>
            <a:r>
              <a:rPr lang="en-US" b="1" dirty="0">
                <a:cs typeface="Calibri"/>
              </a:rPr>
              <a:t>mutagen</a:t>
            </a:r>
            <a:r>
              <a:rPr lang="en-US" dirty="0">
                <a:cs typeface="Calibri"/>
              </a:rPr>
              <a:t>. Examples of mutagens are </a:t>
            </a:r>
            <a:r>
              <a:rPr lang="en-US" dirty="0" err="1">
                <a:cs typeface="Calibri"/>
              </a:rPr>
              <a:t>uv</a:t>
            </a:r>
            <a:r>
              <a:rPr lang="en-US" dirty="0">
                <a:cs typeface="Calibri"/>
              </a:rPr>
              <a:t> radiation, microwaves, and chemicals like formaldehyde.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Mutagens that typically cause cancer, like asbestos are called carcinogens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</p:txBody>
      </p:sp>
      <p:pic>
        <p:nvPicPr>
          <p:cNvPr id="4" name="Picture 3" descr="A cover of a comic book&#10;&#10;Description automatically generated">
            <a:extLst>
              <a:ext uri="{FF2B5EF4-FFF2-40B4-BE49-F238E27FC236}">
                <a16:creationId xmlns:a16="http://schemas.microsoft.com/office/drawing/2014/main" id="{32B94376-99E5-183C-3ED9-CDAC4273D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5734" y="160867"/>
            <a:ext cx="3354681" cy="4476044"/>
          </a:xfrm>
          <a:prstGeom prst="rect">
            <a:avLst/>
          </a:prstGeom>
        </p:spPr>
      </p:pic>
      <p:pic>
        <p:nvPicPr>
          <p:cNvPr id="5" name="Picture 4" descr="A dna strand drawn in chalk&#10;&#10;Description automatically generated">
            <a:extLst>
              <a:ext uri="{FF2B5EF4-FFF2-40B4-BE49-F238E27FC236}">
                <a16:creationId xmlns:a16="http://schemas.microsoft.com/office/drawing/2014/main" id="{E3933B1C-371B-6042-39D6-2612253C00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39" y="3991104"/>
            <a:ext cx="3933829" cy="282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2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1EF9-130E-2776-0C96-8F1D322B6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 Types - Substitution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7E3D9-71D8-D294-29D2-9AF71F1D7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825625"/>
            <a:ext cx="6522720" cy="4858366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400" dirty="0">
                <a:cs typeface="Calibri"/>
              </a:rPr>
              <a:t>There are many types of mutations. The following are a list of common mutations.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b="1" dirty="0">
                <a:cs typeface="Calibri"/>
              </a:rPr>
              <a:t>Substitution/point mutation</a:t>
            </a:r>
            <a:r>
              <a:rPr lang="en-US" sz="2400" dirty="0">
                <a:cs typeface="Calibri"/>
              </a:rPr>
              <a:t> – When a single base pair is changed to a different one.</a:t>
            </a:r>
          </a:p>
          <a:p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400" dirty="0">
                <a:cs typeface="Calibri"/>
              </a:rPr>
              <a:t>Example condition: Sickle cell anemia is when red blood cells are no longer circular and have a harder time moving oxygen. Leads to out-of-breath feeling</a:t>
            </a:r>
          </a:p>
          <a:p>
            <a:pPr>
              <a:buClr>
                <a:srgbClr val="BF94DB"/>
              </a:buClr>
            </a:pPr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400" dirty="0">
                <a:cs typeface="Calibri"/>
              </a:rPr>
              <a:t>Sickle cell anemia's condition is caused by a point mutation that changes the amino acid valine to a glutamate.</a:t>
            </a:r>
          </a:p>
        </p:txBody>
      </p:sp>
      <p:pic>
        <p:nvPicPr>
          <p:cNvPr id="5" name="Picture 4" descr="A diagram of a sequence of dna&#10;&#10;Description automatically generated">
            <a:extLst>
              <a:ext uri="{FF2B5EF4-FFF2-40B4-BE49-F238E27FC236}">
                <a16:creationId xmlns:a16="http://schemas.microsoft.com/office/drawing/2014/main" id="{FB6114B7-36B6-4FDD-820F-51BAC6B3A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9882" y="1324127"/>
            <a:ext cx="4540015" cy="3071450"/>
          </a:xfrm>
          <a:prstGeom prst="rect">
            <a:avLst/>
          </a:prstGeom>
        </p:spPr>
      </p:pic>
      <p:pic>
        <p:nvPicPr>
          <p:cNvPr id="6" name="Picture 5" descr="A red blood cell and sickle cell&#10;&#10;Description automatically generated">
            <a:extLst>
              <a:ext uri="{FF2B5EF4-FFF2-40B4-BE49-F238E27FC236}">
                <a16:creationId xmlns:a16="http://schemas.microsoft.com/office/drawing/2014/main" id="{3DD1FE20-4704-27F3-DCF2-E04036254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215" y="4444972"/>
            <a:ext cx="4201348" cy="223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75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A8480-2E2E-AFED-446B-6D484B93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 Types - Insertion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56162-E8F6-857A-C6C1-5C309D8FF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825624"/>
            <a:ext cx="6339840" cy="49104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cs typeface="Calibri"/>
              </a:rPr>
              <a:t>Insertion mutations </a:t>
            </a:r>
            <a:r>
              <a:rPr lang="en-US" dirty="0">
                <a:cs typeface="Calibri"/>
              </a:rPr>
              <a:t>are </a:t>
            </a:r>
            <a:r>
              <a:rPr lang="en-US" u="sng" dirty="0">
                <a:cs typeface="Calibri"/>
              </a:rPr>
              <a:t>very dangerous.</a:t>
            </a:r>
            <a:r>
              <a:rPr lang="en-US" dirty="0">
                <a:cs typeface="Calibri"/>
              </a:rPr>
              <a:t> They add some base pairs to the sequence. </a:t>
            </a:r>
          </a:p>
          <a:p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This often throws off the rest of the sequence, as it "bumps" each letter one place over. 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When this "bumping" of the letters happens, it is called a </a:t>
            </a:r>
            <a:r>
              <a:rPr lang="en-US" b="1" dirty="0">
                <a:cs typeface="Calibri"/>
              </a:rPr>
              <a:t>frameshift mutation</a:t>
            </a:r>
            <a:r>
              <a:rPr lang="en-US" dirty="0">
                <a:cs typeface="Calibri"/>
              </a:rPr>
              <a:t>, because the three base reading frame is now off. 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This means the amino acid sequence is often     </a:t>
            </a:r>
            <a:r>
              <a:rPr lang="en-US" u="sng" dirty="0">
                <a:cs typeface="Calibri"/>
              </a:rPr>
              <a:t>completely changed</a:t>
            </a:r>
            <a:r>
              <a:rPr lang="en-US" dirty="0">
                <a:cs typeface="Calibri"/>
              </a:rPr>
              <a:t> in the rest of the protein, unless a multiple of three base pairs were added.</a:t>
            </a:r>
            <a:endParaRPr lang="en-US" dirty="0"/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</p:txBody>
      </p:sp>
      <p:pic>
        <p:nvPicPr>
          <p:cNvPr id="4" name="Picture 3" descr="A diagram of a sequence of dna&#10;&#10;Description automatically generated">
            <a:extLst>
              <a:ext uri="{FF2B5EF4-FFF2-40B4-BE49-F238E27FC236}">
                <a16:creationId xmlns:a16="http://schemas.microsoft.com/office/drawing/2014/main" id="{77627178-E97C-BF77-9917-2FA2AE71E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103" y="1462287"/>
            <a:ext cx="4389497" cy="3077351"/>
          </a:xfrm>
          <a:prstGeom prst="rect">
            <a:avLst/>
          </a:prstGeom>
        </p:spPr>
      </p:pic>
      <p:pic>
        <p:nvPicPr>
          <p:cNvPr id="6" name="Picture 5" descr="A close-up of words&#10;&#10;Description automatically generated">
            <a:extLst>
              <a:ext uri="{FF2B5EF4-FFF2-40B4-BE49-F238E27FC236}">
                <a16:creationId xmlns:a16="http://schemas.microsoft.com/office/drawing/2014/main" id="{0166E996-F4C7-5609-F1E8-D251619AD3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82" y="4978912"/>
            <a:ext cx="5330236" cy="162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7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5FFD-5580-492D-64B7-CDB6182B5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 Types - Deletion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3348C-EEDB-DC56-8347-0159B327C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" y="1459641"/>
            <a:ext cx="6205314" cy="48647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 dirty="0">
                <a:cs typeface="Calibri"/>
              </a:rPr>
              <a:t>Deletion mutations</a:t>
            </a:r>
            <a:r>
              <a:rPr lang="en-US" sz="2800" dirty="0">
                <a:cs typeface="Calibri"/>
              </a:rPr>
              <a:t> are </a:t>
            </a:r>
            <a:r>
              <a:rPr lang="en-US" sz="2800" u="sng" dirty="0">
                <a:cs typeface="Calibri"/>
              </a:rPr>
              <a:t>very dangerous.</a:t>
            </a:r>
            <a:r>
              <a:rPr lang="en-US" sz="2800" dirty="0">
                <a:cs typeface="Calibri"/>
              </a:rPr>
              <a:t> They remove some base pairs in the sequence.</a:t>
            </a:r>
          </a:p>
          <a:p>
            <a:endParaRPr lang="en-US" sz="28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Once again, it can often change the rest of the sequence by causing a </a:t>
            </a:r>
            <a:r>
              <a:rPr lang="en-US" sz="2800" b="1" dirty="0">
                <a:cs typeface="Calibri"/>
              </a:rPr>
              <a:t>frameshift mutation.</a:t>
            </a:r>
          </a:p>
          <a:p>
            <a:pPr>
              <a:buClr>
                <a:srgbClr val="BF94DB"/>
              </a:buClr>
            </a:pPr>
            <a:endParaRPr lang="en-US" sz="2800" b="1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Insertion and deletion mutations have a nasty habit of breaking proteins entirely, as they can change a lot, including where the stop codon is.</a:t>
            </a:r>
            <a:endParaRPr lang="en-US" sz="2800" b="1" dirty="0">
              <a:cs typeface="Calibri"/>
            </a:endParaRPr>
          </a:p>
        </p:txBody>
      </p:sp>
      <p:pic>
        <p:nvPicPr>
          <p:cNvPr id="4" name="Picture 3" descr="A diagram of a sequence of sequence of dna&#10;&#10;Description automatically generated">
            <a:extLst>
              <a:ext uri="{FF2B5EF4-FFF2-40B4-BE49-F238E27FC236}">
                <a16:creationId xmlns:a16="http://schemas.microsoft.com/office/drawing/2014/main" id="{84474E2C-B91A-9AD2-8D34-0F40BB6A4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290" y="1459641"/>
            <a:ext cx="3683941" cy="3364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400435-EC4B-4A7C-2E36-3C534067E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474" y="4919404"/>
            <a:ext cx="4615274" cy="191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7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B8A1-C40C-9745-A870-54494B26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Mutation Types – Silent Mutation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A4A91B-C80F-2828-F01C-1995C8106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67" y="1581032"/>
            <a:ext cx="5627323" cy="51398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 dirty="0">
                <a:cs typeface="Calibri"/>
              </a:rPr>
              <a:t>Silent mutations change the DNA base pair code, but do not cause a major change to the amino acid code.</a:t>
            </a: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This is because the code has multiple codes for the same amino acid, and because many amino acids can work in place of each other (Back Up Plan).</a:t>
            </a: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Silent mutations are safe, as nothing major happens to the proteins.</a:t>
            </a:r>
          </a:p>
        </p:txBody>
      </p:sp>
      <p:pic>
        <p:nvPicPr>
          <p:cNvPr id="4" name="Picture 3" descr="A group of black and blue text&#10;&#10;Description automatically generated">
            <a:extLst>
              <a:ext uri="{FF2B5EF4-FFF2-40B4-BE49-F238E27FC236}">
                <a16:creationId xmlns:a16="http://schemas.microsoft.com/office/drawing/2014/main" id="{D05DBC28-E5F5-6046-6834-CABC1C634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2548" y="2339901"/>
            <a:ext cx="5772385" cy="342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4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CDF0E-8B37-BC30-5EA2-6D77127DB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Mutation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E0D83F-F82A-395A-C20E-9F53F20197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82" y="1825625"/>
            <a:ext cx="6175398" cy="46672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dirty="0">
                <a:cs typeface="Calibri"/>
              </a:rPr>
              <a:t>While most mutations are typically bad, some can have positive affects</a:t>
            </a: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Examples of good changes: </a:t>
            </a:r>
          </a:p>
          <a:p>
            <a:pPr lvl="1">
              <a:buClr>
                <a:srgbClr val="BF94DB"/>
              </a:buClr>
            </a:pPr>
            <a:r>
              <a:rPr lang="en-US" sz="2400" dirty="0">
                <a:cs typeface="Calibri"/>
              </a:rPr>
              <a:t>HIV resistance</a:t>
            </a:r>
          </a:p>
          <a:p>
            <a:pPr lvl="1">
              <a:buClr>
                <a:srgbClr val="BF94DB"/>
              </a:buClr>
            </a:pPr>
            <a:r>
              <a:rPr lang="en-US" sz="2400" dirty="0">
                <a:cs typeface="Calibri"/>
              </a:rPr>
              <a:t>Lactose tolerance</a:t>
            </a:r>
          </a:p>
          <a:p>
            <a:pPr lvl="1">
              <a:buClr>
                <a:srgbClr val="BF94DB"/>
              </a:buClr>
              <a:buFont typeface="Arial"/>
              <a:buChar char="•"/>
            </a:pPr>
            <a:r>
              <a:rPr lang="en-US" sz="2400" dirty="0">
                <a:cs typeface="Calibri"/>
              </a:rPr>
              <a:t>A fox changing fur </a:t>
            </a:r>
            <a:r>
              <a:rPr lang="en-US" sz="2400" dirty="0" err="1">
                <a:cs typeface="Calibri"/>
              </a:rPr>
              <a:t>colour</a:t>
            </a:r>
            <a:r>
              <a:rPr lang="en-US" sz="2400" dirty="0">
                <a:cs typeface="Calibri"/>
              </a:rPr>
              <a:t> to better blend in</a:t>
            </a:r>
          </a:p>
          <a:p>
            <a:pPr lvl="1">
              <a:buClr>
                <a:srgbClr val="BF94DB"/>
              </a:buClr>
              <a:buFont typeface="Arial"/>
              <a:buChar char="•"/>
            </a:pPr>
            <a:r>
              <a:rPr lang="en-US" sz="2400" dirty="0">
                <a:cs typeface="Calibri"/>
              </a:rPr>
              <a:t>Increase in fat production in a cold region</a:t>
            </a:r>
          </a:p>
          <a:p>
            <a:pPr lvl="1">
              <a:buClr>
                <a:srgbClr val="BF94DB"/>
              </a:buClr>
              <a:buFont typeface="Arial"/>
              <a:buChar char="•"/>
            </a:pPr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  <a:buFont typeface="Arial"/>
              <a:buChar char="•"/>
            </a:pPr>
            <a:r>
              <a:rPr lang="en-US" sz="2800" dirty="0">
                <a:cs typeface="Calibri"/>
              </a:rPr>
              <a:t>An example </a:t>
            </a:r>
            <a:r>
              <a:rPr lang="en-US" sz="2800">
                <a:cs typeface="Calibri"/>
              </a:rPr>
              <a:t>of a mutation </a:t>
            </a:r>
            <a:r>
              <a:rPr lang="en-US" sz="2800" dirty="0">
                <a:cs typeface="Calibri"/>
              </a:rPr>
              <a:t>that is not good or bad is heterochromia (two different eye </a:t>
            </a:r>
            <a:r>
              <a:rPr lang="en-US" sz="2800" dirty="0" err="1">
                <a:cs typeface="Calibri"/>
              </a:rPr>
              <a:t>colours</a:t>
            </a:r>
            <a:r>
              <a:rPr lang="en-US" sz="2800" dirty="0">
                <a:cs typeface="Calibri"/>
              </a:rPr>
              <a:t>.</a:t>
            </a:r>
          </a:p>
        </p:txBody>
      </p:sp>
      <p:pic>
        <p:nvPicPr>
          <p:cNvPr id="4" name="Picture 3" descr="A collage of different animals&#10;&#10;Description automatically generated">
            <a:extLst>
              <a:ext uri="{FF2B5EF4-FFF2-40B4-BE49-F238E27FC236}">
                <a16:creationId xmlns:a16="http://schemas.microsoft.com/office/drawing/2014/main" id="{A993FB35-54CA-8D83-1144-3776358EA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576" y="411103"/>
            <a:ext cx="4020542" cy="4011135"/>
          </a:xfrm>
          <a:prstGeom prst="rect">
            <a:avLst/>
          </a:prstGeom>
        </p:spPr>
      </p:pic>
      <p:pic>
        <p:nvPicPr>
          <p:cNvPr id="5" name="Picture 4" descr="A close up of a person&amp;#39;s eyes&#10;&#10;Description automatically generated">
            <a:extLst>
              <a:ext uri="{FF2B5EF4-FFF2-40B4-BE49-F238E27FC236}">
                <a16:creationId xmlns:a16="http://schemas.microsoft.com/office/drawing/2014/main" id="{F837D315-89CF-A2CF-191E-03719492B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456" y="4554814"/>
            <a:ext cx="4350834" cy="21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9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AE1B7-C743-91C9-2940-C5A4D876C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Deoxyribo</a:t>
            </a:r>
            <a:r>
              <a:rPr lang="en-US" dirty="0"/>
              <a:t> Nucleic Acid?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2B673-B8D3-8323-8373-3A68468BA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246" y="1453662"/>
            <a:ext cx="4821181" cy="52050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DNA is found in the nucleus (control center organelle) of a cell.</a:t>
            </a:r>
          </a:p>
          <a:p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400" dirty="0">
                <a:cs typeface="Calibri"/>
              </a:rPr>
              <a:t>It is an information molecule that codes for information on how to make </a:t>
            </a:r>
            <a:r>
              <a:rPr lang="en-US" sz="2400" b="1" dirty="0">
                <a:cs typeface="Calibri"/>
              </a:rPr>
              <a:t>proteins</a:t>
            </a:r>
            <a:r>
              <a:rPr lang="en-US" sz="2400" dirty="0">
                <a:cs typeface="Calibri"/>
              </a:rPr>
              <a:t>.  (YOU)</a:t>
            </a:r>
          </a:p>
          <a:p>
            <a:pPr>
              <a:buClr>
                <a:srgbClr val="BF94DB"/>
              </a:buClr>
            </a:pPr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400" b="1" dirty="0">
                <a:cs typeface="Calibri"/>
              </a:rPr>
              <a:t>Proteins</a:t>
            </a:r>
            <a:r>
              <a:rPr lang="en-US" sz="2400" dirty="0">
                <a:cs typeface="Calibri"/>
              </a:rPr>
              <a:t> are the molecular machines that do everything for the cell.</a:t>
            </a:r>
          </a:p>
          <a:p>
            <a:pPr>
              <a:buClr>
                <a:srgbClr val="BF94DB"/>
              </a:buClr>
            </a:pPr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400" dirty="0">
                <a:cs typeface="Calibri"/>
              </a:rPr>
              <a:t>DNA has a twisted ladder (double helix) shape.</a:t>
            </a:r>
          </a:p>
        </p:txBody>
      </p:sp>
      <p:pic>
        <p:nvPicPr>
          <p:cNvPr id="4" name="Picture 3" descr="A cartoon of a planet with dna strands&#10;&#10;Description automatically generated">
            <a:extLst>
              <a:ext uri="{FF2B5EF4-FFF2-40B4-BE49-F238E27FC236}">
                <a16:creationId xmlns:a16="http://schemas.microsoft.com/office/drawing/2014/main" id="{F064A96B-C811-1951-BF0B-B40F4E9CE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453" y="1634592"/>
            <a:ext cx="6750755" cy="379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5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6360A-F6C3-2653-D1BB-2C624EF66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26D00-8943-76BF-0F1E-70669A1D4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6" y="1432560"/>
            <a:ext cx="4442280" cy="52147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DNA is made of repeating units called "nucleotides". Each nucleotide is made of:</a:t>
            </a:r>
            <a:endParaRPr lang="en-US" dirty="0"/>
          </a:p>
          <a:p>
            <a:pPr lvl="1">
              <a:buClr>
                <a:srgbClr val="BF94DB"/>
              </a:buClr>
            </a:pPr>
            <a:r>
              <a:rPr lang="en-US" dirty="0">
                <a:cs typeface="Calibri"/>
              </a:rPr>
              <a:t>A phosphate (the white circle) Backbone.</a:t>
            </a:r>
          </a:p>
          <a:p>
            <a:pPr lvl="1">
              <a:buClr>
                <a:srgbClr val="BF94DB"/>
              </a:buClr>
            </a:pPr>
            <a:r>
              <a:rPr lang="en-US" dirty="0">
                <a:cs typeface="Calibri"/>
              </a:rPr>
              <a:t>A sugar called deoxyribose (the blue pentagon).</a:t>
            </a:r>
          </a:p>
          <a:p>
            <a:pPr lvl="1">
              <a:buClr>
                <a:srgbClr val="BF94DB"/>
              </a:buClr>
            </a:pPr>
            <a:r>
              <a:rPr lang="en-US" dirty="0">
                <a:cs typeface="Calibri"/>
              </a:rPr>
              <a:t>1 of 4 nitrogenous bases</a:t>
            </a:r>
          </a:p>
          <a:p>
            <a:pPr lvl="2">
              <a:buClr>
                <a:srgbClr val="BF94DB"/>
              </a:buClr>
            </a:pPr>
            <a:r>
              <a:rPr lang="en-US" dirty="0">
                <a:cs typeface="Calibri"/>
              </a:rPr>
              <a:t>Adenine</a:t>
            </a:r>
          </a:p>
          <a:p>
            <a:pPr lvl="2">
              <a:buClr>
                <a:srgbClr val="BF94DB"/>
              </a:buClr>
            </a:pPr>
            <a:r>
              <a:rPr lang="en-US" dirty="0">
                <a:cs typeface="Calibri"/>
              </a:rPr>
              <a:t>Thymine</a:t>
            </a:r>
          </a:p>
          <a:p>
            <a:pPr lvl="2">
              <a:buClr>
                <a:srgbClr val="BF94DB"/>
              </a:buClr>
            </a:pPr>
            <a:r>
              <a:rPr lang="en-US" dirty="0">
                <a:cs typeface="Calibri"/>
              </a:rPr>
              <a:t>Guanine</a:t>
            </a:r>
          </a:p>
          <a:p>
            <a:pPr lvl="2">
              <a:buClr>
                <a:srgbClr val="BF94DB"/>
              </a:buClr>
            </a:pPr>
            <a:r>
              <a:rPr lang="en-US" dirty="0">
                <a:cs typeface="Calibri"/>
              </a:rPr>
              <a:t>Cytosine</a:t>
            </a: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The sugar and phosphates make of the backbone, while the bases glue the two strands together</a:t>
            </a: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C pairs with G, A pairs with T</a:t>
            </a:r>
          </a:p>
          <a:p>
            <a:pPr lvl="2">
              <a:buClr>
                <a:srgbClr val="BF94DB"/>
              </a:buClr>
            </a:pPr>
            <a:endParaRPr lang="en-US" dirty="0">
              <a:cs typeface="Calibri"/>
            </a:endParaRPr>
          </a:p>
        </p:txBody>
      </p:sp>
      <p:pic>
        <p:nvPicPr>
          <p:cNvPr id="4" name="Picture 3" descr="A diagram of dna strand&#10;&#10;Description automatically generated">
            <a:extLst>
              <a:ext uri="{FF2B5EF4-FFF2-40B4-BE49-F238E27FC236}">
                <a16:creationId xmlns:a16="http://schemas.microsoft.com/office/drawing/2014/main" id="{2B8E2E4B-776A-A72B-48F4-777EC228C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437" y="1940713"/>
            <a:ext cx="7268162" cy="39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45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130C2-0706-E4F8-424B-554D4575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1" y="-159421"/>
            <a:ext cx="10637518" cy="1325563"/>
          </a:xfrm>
        </p:spPr>
        <p:txBody>
          <a:bodyPr/>
          <a:lstStyle/>
          <a:p>
            <a:r>
              <a:rPr lang="en-US" b="1" dirty="0"/>
              <a:t>Chromosomes and Genes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B9D4F-8114-5AAA-1B57-214C2DA00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432" y="1310640"/>
            <a:ext cx="8222073" cy="536447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 sz="3000" dirty="0">
                <a:cs typeface="Calibri"/>
              </a:rPr>
              <a:t>All DNA has sections called genes. </a:t>
            </a:r>
            <a:r>
              <a:rPr lang="en-US" sz="3000" b="1" dirty="0">
                <a:cs typeface="Calibri"/>
              </a:rPr>
              <a:t>Genes</a:t>
            </a:r>
            <a:r>
              <a:rPr lang="en-US" sz="3000" dirty="0">
                <a:cs typeface="Calibri"/>
              </a:rPr>
              <a:t> are regions of DNA that code for  certain proteins. </a:t>
            </a:r>
          </a:p>
          <a:p>
            <a:endParaRPr lang="en-US" sz="3000" dirty="0">
              <a:cs typeface="Calibri"/>
            </a:endParaRPr>
          </a:p>
          <a:p>
            <a:r>
              <a:rPr lang="en-US" sz="3000" dirty="0">
                <a:cs typeface="Calibri"/>
              </a:rPr>
              <a:t>Complex organisms, like humans, wind our DNA into X shaped </a:t>
            </a:r>
            <a:r>
              <a:rPr lang="en-US" sz="3000" b="1" dirty="0">
                <a:cs typeface="Calibri"/>
              </a:rPr>
              <a:t>chromosomes</a:t>
            </a:r>
            <a:r>
              <a:rPr lang="en-US" sz="3000" dirty="0">
                <a:cs typeface="Calibri"/>
              </a:rPr>
              <a:t>.  (Humans have 23 Pairs…)</a:t>
            </a:r>
          </a:p>
          <a:p>
            <a:endParaRPr lang="en-US" sz="30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3000" dirty="0">
                <a:cs typeface="Calibri"/>
              </a:rPr>
              <a:t>Some simple organisms, like bacteria just have a circle of DNA.</a:t>
            </a:r>
          </a:p>
          <a:p>
            <a:pPr>
              <a:buClr>
                <a:srgbClr val="BF94DB"/>
              </a:buClr>
            </a:pPr>
            <a:endParaRPr lang="en-US" sz="30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3000" dirty="0">
                <a:cs typeface="Calibri"/>
              </a:rPr>
              <a:t> </a:t>
            </a:r>
            <a:r>
              <a:rPr lang="en-US" sz="3000" b="1" dirty="0">
                <a:cs typeface="Calibri"/>
              </a:rPr>
              <a:t>Chromosomes</a:t>
            </a:r>
            <a:r>
              <a:rPr lang="en-US" sz="3000" dirty="0">
                <a:cs typeface="Calibri"/>
              </a:rPr>
              <a:t> are needed to effectively store complex DNA, since a human's DNA has about 3 billion base pairs (rungs of the ladder) in every cell! </a:t>
            </a:r>
          </a:p>
          <a:p>
            <a:pPr>
              <a:buClr>
                <a:srgbClr val="BF94DB"/>
              </a:buClr>
            </a:pPr>
            <a:endParaRPr lang="en-US" sz="30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3000" dirty="0">
                <a:cs typeface="Calibri"/>
              </a:rPr>
              <a:t>Cool fact: stretched out, DNA would be 2 meters in length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</p:txBody>
      </p:sp>
      <p:pic>
        <p:nvPicPr>
          <p:cNvPr id="4" name="Picture 3" descr="A diagram of a dna structure&#10;&#10;Description automatically generated">
            <a:extLst>
              <a:ext uri="{FF2B5EF4-FFF2-40B4-BE49-F238E27FC236}">
                <a16:creationId xmlns:a16="http://schemas.microsoft.com/office/drawing/2014/main" id="{0947A6B5-C011-4B60-DC93-C0E897BE1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1505" y="761999"/>
            <a:ext cx="3691063" cy="576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61E3A-A918-109B-0CB5-4C039ED49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1" y="0"/>
            <a:ext cx="10637518" cy="1325563"/>
          </a:xfrm>
        </p:spPr>
        <p:txBody>
          <a:bodyPr/>
          <a:lstStyle/>
          <a:p>
            <a:r>
              <a:rPr lang="en-US" dirty="0"/>
              <a:t>DNA = Blueprint, RNA = Photocopy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C1291-5C9E-13C6-60D3-2F90C2DDF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289" y="1036320"/>
            <a:ext cx="6653671" cy="565403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Calibri"/>
              </a:rPr>
              <a:t>DNA </a:t>
            </a:r>
            <a:r>
              <a:rPr lang="en-US" sz="2400" u="sng" dirty="0">
                <a:cs typeface="Calibri"/>
              </a:rPr>
              <a:t>MUST NEVER LEAVE THE NUCLEUS!</a:t>
            </a:r>
            <a:r>
              <a:rPr lang="en-US" sz="2400" b="1" dirty="0">
                <a:cs typeface="Calibri"/>
              </a:rPr>
              <a:t> </a:t>
            </a:r>
            <a:r>
              <a:rPr lang="en-US" sz="2400" dirty="0">
                <a:cs typeface="Calibri"/>
              </a:rPr>
              <a:t>It is the master blueprint of the cell.</a:t>
            </a:r>
          </a:p>
          <a:p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400" dirty="0">
                <a:cs typeface="Calibri"/>
              </a:rPr>
              <a:t>Ribosomes are the structure that use this code to make proteins, but it is in the cytoplasm, usually by the Rough Endoplasmic Reticulum.</a:t>
            </a:r>
          </a:p>
          <a:p>
            <a:pPr>
              <a:buClr>
                <a:srgbClr val="BF94DB"/>
              </a:buClr>
            </a:pPr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400" dirty="0">
                <a:cs typeface="Calibri"/>
              </a:rPr>
              <a:t>DNA must be copied into a molecule called Ribonucleic acid (RNA) that can go tell the ribosome how to make protein.</a:t>
            </a:r>
          </a:p>
          <a:p>
            <a:pPr>
              <a:buClr>
                <a:srgbClr val="BF94DB"/>
              </a:buClr>
            </a:pPr>
            <a:endParaRPr lang="en-US" sz="24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400" dirty="0">
                <a:cs typeface="Calibri"/>
              </a:rPr>
              <a:t>The process of making RNA is called </a:t>
            </a:r>
            <a:r>
              <a:rPr lang="en-US" sz="2400" b="1" u="sng" dirty="0">
                <a:cs typeface="Calibri"/>
              </a:rPr>
              <a:t>Transcription.</a:t>
            </a:r>
            <a:endParaRPr lang="en-US" sz="2400" dirty="0">
              <a:cs typeface="Calibri"/>
            </a:endParaRPr>
          </a:p>
        </p:txBody>
      </p:sp>
      <p:pic>
        <p:nvPicPr>
          <p:cNvPr id="4" name="Picture 3" descr="Diagram of a cell membrane&#10;&#10;Description automatically generated">
            <a:extLst>
              <a:ext uri="{FF2B5EF4-FFF2-40B4-BE49-F238E27FC236}">
                <a16:creationId xmlns:a16="http://schemas.microsoft.com/office/drawing/2014/main" id="{B318B659-1154-A97C-7456-3D619D0FF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8623" y="1766894"/>
            <a:ext cx="4888088" cy="46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7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3B5BB-0121-0FC7-E4D6-7F10A8E8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1" y="88605"/>
            <a:ext cx="10637518" cy="1325563"/>
          </a:xfrm>
        </p:spPr>
        <p:txBody>
          <a:bodyPr/>
          <a:lstStyle/>
          <a:p>
            <a:r>
              <a:rPr lang="en-US" dirty="0"/>
              <a:t>RNA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F851C-9434-590A-C637-2607D85C9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82" y="1280160"/>
            <a:ext cx="5840118" cy="521271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2800" dirty="0">
                <a:cs typeface="Calibri"/>
              </a:rPr>
              <a:t>RNA is way less stable than DNA.</a:t>
            </a:r>
          </a:p>
          <a:p>
            <a:endParaRPr lang="en-US" sz="28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RNA is </a:t>
            </a:r>
            <a:r>
              <a:rPr lang="en-US" sz="2800" u="sng" dirty="0">
                <a:cs typeface="Calibri"/>
              </a:rPr>
              <a:t>single stranded.</a:t>
            </a:r>
          </a:p>
          <a:p>
            <a:pPr>
              <a:buClr>
                <a:srgbClr val="BF94DB"/>
              </a:buClr>
            </a:pPr>
            <a:endParaRPr lang="en-US" sz="2800" u="sng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RNA uses a nitrogenous based called </a:t>
            </a:r>
            <a:r>
              <a:rPr lang="en-US" sz="2800" u="sng" dirty="0">
                <a:cs typeface="Calibri"/>
              </a:rPr>
              <a:t>Uracil in place of Thymine</a:t>
            </a:r>
            <a:r>
              <a:rPr lang="en-US" sz="2800" dirty="0">
                <a:cs typeface="Calibri"/>
              </a:rPr>
              <a:t>…..(So whenever there is a T, put a U).</a:t>
            </a:r>
          </a:p>
          <a:p>
            <a:pPr>
              <a:buClr>
                <a:srgbClr val="BF94DB"/>
              </a:buClr>
            </a:pPr>
            <a:endParaRPr lang="en-US" sz="2800" u="sng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RNA uses </a:t>
            </a:r>
            <a:r>
              <a:rPr lang="en-US" sz="2800" u="sng" dirty="0">
                <a:cs typeface="Calibri"/>
              </a:rPr>
              <a:t>ribose</a:t>
            </a:r>
            <a:r>
              <a:rPr lang="en-US" sz="2800" dirty="0">
                <a:cs typeface="Calibri"/>
              </a:rPr>
              <a:t> instead of deoxyribose (which is why it is called ribonucleic acid instead) (Not as stable, does not last as long.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</p:txBody>
      </p:sp>
      <p:pic>
        <p:nvPicPr>
          <p:cNvPr id="5" name="Picture 4" descr="A diagram of dna structure&#10;&#10;Description automatically generated">
            <a:extLst>
              <a:ext uri="{FF2B5EF4-FFF2-40B4-BE49-F238E27FC236}">
                <a16:creationId xmlns:a16="http://schemas.microsoft.com/office/drawing/2014/main" id="{C67DE232-309E-401A-9210-71D9C2EDB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252" y="751387"/>
            <a:ext cx="5621866" cy="56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2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C22B5-DB2E-EADB-25DA-A8D810A5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RNA Transcription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4B654-D9A7-BF0F-68AF-BAF7B497B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616950"/>
            <a:ext cx="4328160" cy="5042929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To make RNA, the DNA unwinds, and a copy of there (3) base pairs is made.</a:t>
            </a:r>
          </a:p>
          <a:p>
            <a:pPr>
              <a:buClr>
                <a:srgbClr val="BF94DB"/>
              </a:buClr>
            </a:pPr>
            <a:endParaRPr lang="en-US" sz="2800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sz="2800" dirty="0">
                <a:cs typeface="Calibri"/>
              </a:rPr>
              <a:t>The DNA is then wound back up and the RNA leaves the nucleus (after some modifications).</a:t>
            </a:r>
          </a:p>
        </p:txBody>
      </p:sp>
      <p:pic>
        <p:nvPicPr>
          <p:cNvPr id="6" name="Picture 5" descr="A diagram of dna strand&#10;&#10;Description automatically generated">
            <a:extLst>
              <a:ext uri="{FF2B5EF4-FFF2-40B4-BE49-F238E27FC236}">
                <a16:creationId xmlns:a16="http://schemas.microsoft.com/office/drawing/2014/main" id="{379E6201-C94D-ACAB-6DCE-21539D481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475" y="1616950"/>
            <a:ext cx="7249347" cy="435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E7B94-AE9D-7429-6B35-605DCD702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71555-B3A5-D0B0-6814-B423BB845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825625"/>
            <a:ext cx="4660995" cy="466725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dirty="0">
                <a:cs typeface="Calibri"/>
              </a:rPr>
              <a:t>When the RNA leaves the nucleus and finds a ribosome, </a:t>
            </a:r>
            <a:r>
              <a:rPr lang="en-US" sz="2800" b="1" dirty="0">
                <a:cs typeface="Calibri"/>
              </a:rPr>
              <a:t>translation</a:t>
            </a:r>
            <a:r>
              <a:rPr lang="en-US" sz="2800" dirty="0">
                <a:cs typeface="Calibri"/>
              </a:rPr>
              <a:t> begins.</a:t>
            </a:r>
          </a:p>
          <a:p>
            <a:pPr>
              <a:buClr>
                <a:srgbClr val="BF94DB"/>
              </a:buClr>
            </a:pPr>
            <a:r>
              <a:rPr lang="en-US" sz="2800" b="1" dirty="0">
                <a:cs typeface="Calibri"/>
              </a:rPr>
              <a:t>Translation</a:t>
            </a:r>
            <a:r>
              <a:rPr lang="en-US" sz="2800" dirty="0">
                <a:cs typeface="Calibri"/>
              </a:rPr>
              <a:t> is the process where the RNA code is read by the ribosome, and amino acids are chained together to create a protein (See the chain of circles).</a:t>
            </a:r>
          </a:p>
          <a:p>
            <a:pPr>
              <a:buClr>
                <a:srgbClr val="BF94DB"/>
              </a:buClr>
            </a:pPr>
            <a:r>
              <a:rPr lang="en-US" sz="2800" dirty="0">
                <a:ea typeface="+mn-lt"/>
                <a:cs typeface="+mn-lt"/>
                <a:hlinkClick r:id="rId2"/>
              </a:rPr>
              <a:t>https://youtu.be/qIwrhUrvX-k?t=151</a:t>
            </a:r>
            <a:r>
              <a:rPr lang="en-US" sz="2800" dirty="0">
                <a:ea typeface="+mn-lt"/>
                <a:cs typeface="+mn-lt"/>
              </a:rPr>
              <a:t> 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</p:txBody>
      </p:sp>
      <p:pic>
        <p:nvPicPr>
          <p:cNvPr id="6" name="Picture 5" descr="A diagram of a dna sequence&#10;&#10;Description automatically generated">
            <a:extLst>
              <a:ext uri="{FF2B5EF4-FFF2-40B4-BE49-F238E27FC236}">
                <a16:creationId xmlns:a16="http://schemas.microsoft.com/office/drawing/2014/main" id="{45754BB0-E9EA-99DB-2DB6-8B42880BF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9808" y="711311"/>
            <a:ext cx="6308607" cy="578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1192B-4CF3-3912-C62A-1BD78B558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1" y="-94517"/>
            <a:ext cx="10637518" cy="1325563"/>
          </a:xfrm>
        </p:spPr>
        <p:txBody>
          <a:bodyPr/>
          <a:lstStyle/>
          <a:p>
            <a:r>
              <a:rPr lang="en-US" dirty="0"/>
              <a:t>How does the Code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94F31-813D-F1FD-8FB9-1089617AF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956" y="899160"/>
            <a:ext cx="5009443" cy="571054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>
                <a:cs typeface="Calibri"/>
              </a:rPr>
              <a:t>RNA is read three nitrogenous bases at a time.</a:t>
            </a:r>
          </a:p>
          <a:p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Every three bases is called a </a:t>
            </a:r>
            <a:r>
              <a:rPr lang="en-US" b="1" dirty="0">
                <a:cs typeface="Calibri"/>
              </a:rPr>
              <a:t>codon.</a:t>
            </a:r>
          </a:p>
          <a:p>
            <a:pPr>
              <a:buClr>
                <a:srgbClr val="BF94DB"/>
              </a:buClr>
            </a:pPr>
            <a:endParaRPr lang="en-US" b="1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The ribosome reads each codon and uses a decoder (which humans figured out) to        see which amino acid to add next. Then it moves to the next codon and so forth.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Using our wheel or table, something          like AAG would code for the amino acid Lysine (Lys).</a:t>
            </a:r>
          </a:p>
          <a:p>
            <a:pPr>
              <a:buClr>
                <a:srgbClr val="BF94DB"/>
              </a:buClr>
            </a:pPr>
            <a:endParaRPr lang="en-US" dirty="0">
              <a:cs typeface="Calibri"/>
            </a:endParaRPr>
          </a:p>
          <a:p>
            <a:pPr>
              <a:buClr>
                <a:srgbClr val="BF94DB"/>
              </a:buClr>
            </a:pPr>
            <a:r>
              <a:rPr lang="en-US" dirty="0">
                <a:cs typeface="Calibri"/>
              </a:rPr>
              <a:t>AUG is always the starting codon (codes for Methionine) and there are three codons that tell the ribosome to stop.</a:t>
            </a:r>
          </a:p>
        </p:txBody>
      </p:sp>
      <p:pic>
        <p:nvPicPr>
          <p:cNvPr id="4" name="Picture 3" descr="A circular chart with letters and numbers&#10;&#10;Description automatically generated">
            <a:extLst>
              <a:ext uri="{FF2B5EF4-FFF2-40B4-BE49-F238E27FC236}">
                <a16:creationId xmlns:a16="http://schemas.microsoft.com/office/drawing/2014/main" id="{B3C8846B-BB96-087F-DF4C-6687363B8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9299" y="1103675"/>
            <a:ext cx="6054607" cy="5938199"/>
          </a:xfrm>
          <a:prstGeom prst="rect">
            <a:avLst/>
          </a:prstGeom>
        </p:spPr>
      </p:pic>
      <p:pic>
        <p:nvPicPr>
          <p:cNvPr id="6" name="Picture 5" descr="A table of letters and numbers&#10;&#10;Description automatically generated">
            <a:extLst>
              <a:ext uri="{FF2B5EF4-FFF2-40B4-BE49-F238E27FC236}">
                <a16:creationId xmlns:a16="http://schemas.microsoft.com/office/drawing/2014/main" id="{A9B721F6-F8E2-F6E2-B239-8854AD6D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5807" y="112183"/>
            <a:ext cx="2790237" cy="244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CelebrationVTI">
  <a:themeElements>
    <a:clrScheme name="AnalogousFromDarkSeedLeftStep">
      <a:dk1>
        <a:srgbClr val="000000"/>
      </a:dk1>
      <a:lt1>
        <a:srgbClr val="FFFFFF"/>
      </a:lt1>
      <a:dk2>
        <a:srgbClr val="1B282F"/>
      </a:dk2>
      <a:lt2>
        <a:srgbClr val="F1F3F0"/>
      </a:lt2>
      <a:accent1>
        <a:srgbClr val="944DC3"/>
      </a:accent1>
      <a:accent2>
        <a:srgbClr val="5742B4"/>
      </a:accent2>
      <a:accent3>
        <a:srgbClr val="4D68C3"/>
      </a:accent3>
      <a:accent4>
        <a:srgbClr val="3B87B1"/>
      </a:accent4>
      <a:accent5>
        <a:srgbClr val="4BBEB7"/>
      </a:accent5>
      <a:accent6>
        <a:srgbClr val="3BB179"/>
      </a:accent6>
      <a:hlink>
        <a:srgbClr val="3698A3"/>
      </a:hlink>
      <a:folHlink>
        <a:srgbClr val="7F7F7F"/>
      </a:folHlink>
    </a:clrScheme>
    <a:fontScheme name="Custom 10">
      <a:majorFont>
        <a:latin typeface="Gill Sans Nov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brationVTI" id="{BAD6E4D6-FB5F-472A-BAD2-154760D77BE0}" vid="{59D360FE-6438-46F1-A5A6-11415132A23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</TotalTime>
  <Words>1127</Words>
  <Application>Microsoft Macintosh PowerPoint</Application>
  <PresentationFormat>Widescreen</PresentationFormat>
  <Paragraphs>122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Gill Sans Nova</vt:lpstr>
      <vt:lpstr>CelebrationVTI</vt:lpstr>
      <vt:lpstr>DNA to RNA to Proteins</vt:lpstr>
      <vt:lpstr>What is Deoxyribo Nucleic Acid?</vt:lpstr>
      <vt:lpstr>DNA Structure</vt:lpstr>
      <vt:lpstr>Chromosomes and Genes</vt:lpstr>
      <vt:lpstr>DNA = Blueprint, RNA = Photocopy</vt:lpstr>
      <vt:lpstr>RNA Structure</vt:lpstr>
      <vt:lpstr>RNA Transcription</vt:lpstr>
      <vt:lpstr>Translation</vt:lpstr>
      <vt:lpstr>How does the Code work?</vt:lpstr>
      <vt:lpstr>Protein Example</vt:lpstr>
      <vt:lpstr>Mutations</vt:lpstr>
      <vt:lpstr>Mutation Types - Substitution</vt:lpstr>
      <vt:lpstr>Mutation Types - Insertion</vt:lpstr>
      <vt:lpstr>Mutation Types - Deletion</vt:lpstr>
      <vt:lpstr>Mutation Types – Silent Mutation</vt:lpstr>
      <vt:lpstr>Good Mutation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Lani Knowles</cp:lastModifiedBy>
  <cp:revision>572</cp:revision>
  <dcterms:created xsi:type="dcterms:W3CDTF">2023-09-13T00:04:54Z</dcterms:created>
  <dcterms:modified xsi:type="dcterms:W3CDTF">2023-09-14T13:48:58Z</dcterms:modified>
</cp:coreProperties>
</file>